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4630400" cy="8229600"/>
  <p:notesSz cx="8229600" cy="14630400"/>
  <p:embeddedFontLst>
    <p:embeddedFont>
      <p:font typeface="Crimson Pro Semi Bold"/>
      <p:regular r:id="rId52"/>
    </p:embeddedFont>
    <p:embeddedFont>
      <p:font typeface="Crimson Pro Semi Bold"/>
      <p:regular r:id="rId53"/>
    </p:embeddedFont>
    <p:embeddedFont>
      <p:font typeface="Crimson Pro Semi Bold"/>
      <p:regular r:id="rId54"/>
    </p:embeddedFont>
    <p:embeddedFont>
      <p:font typeface="Crimson Pro Semi Bold"/>
      <p:regular r:id="rId55"/>
    </p:embeddedFont>
    <p:embeddedFont>
      <p:font typeface="Heebo"/>
      <p:regular r:id="rId56"/>
    </p:embeddedFont>
    <p:embeddedFont>
      <p:font typeface="Heebo"/>
      <p:regular r:id="rId5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52" Type="http://schemas.openxmlformats.org/officeDocument/2006/relationships/font" Target="fonts/font1.fntdata"/><Relationship Id="rId53" Type="http://schemas.openxmlformats.org/officeDocument/2006/relationships/font" Target="fonts/font2.fntdata"/><Relationship Id="rId54" Type="http://schemas.openxmlformats.org/officeDocument/2006/relationships/font" Target="fonts/font3.fntdata"/><Relationship Id="rId55" Type="http://schemas.openxmlformats.org/officeDocument/2006/relationships/font" Target="fonts/font4.fntdata"/><Relationship Id="rId56" Type="http://schemas.openxmlformats.org/officeDocument/2006/relationships/font" Target="fonts/font5.fntdata"/><Relationship Id="rId5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6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3" Type="http://schemas.openxmlformats.org/officeDocument/2006/relationships/image" Target="../media/image-16-3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png"/><Relationship Id="rId4" Type="http://schemas.openxmlformats.org/officeDocument/2006/relationships/image" Target="../media/image-17-4.png"/><Relationship Id="rId5" Type="http://schemas.openxmlformats.org/officeDocument/2006/relationships/slideLayout" Target="../slideLayouts/slideLayout18.xml"/><Relationship Id="rId6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3" Type="http://schemas.openxmlformats.org/officeDocument/2006/relationships/image" Target="../media/image-19-3.png"/><Relationship Id="rId4" Type="http://schemas.openxmlformats.org/officeDocument/2006/relationships/image" Target="../media/image-19-4.png"/><Relationship Id="rId5" Type="http://schemas.openxmlformats.org/officeDocument/2006/relationships/image" Target="../media/image-19-5.png"/><Relationship Id="rId6" Type="http://schemas.openxmlformats.org/officeDocument/2006/relationships/slideLayout" Target="../slideLayouts/slideLayout20.xml"/><Relationship Id="rId7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slideLayout" Target="../slideLayouts/slideLayout2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23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image" Target="../media/image-25-2.png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image" Target="../media/image-26-2.png"/><Relationship Id="rId3" Type="http://schemas.openxmlformats.org/officeDocument/2006/relationships/slideLayout" Target="../slideLayouts/slideLayout27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png"/><Relationship Id="rId3" Type="http://schemas.openxmlformats.org/officeDocument/2006/relationships/slideLayout" Target="../slideLayouts/slideLayout31.xm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image" Target="../media/image-32-2.png"/><Relationship Id="rId3" Type="http://schemas.openxmlformats.org/officeDocument/2006/relationships/image" Target="../media/image-32-3.png"/><Relationship Id="rId4" Type="http://schemas.openxmlformats.org/officeDocument/2006/relationships/image" Target="../media/image-32-4.png"/><Relationship Id="rId5" Type="http://schemas.openxmlformats.org/officeDocument/2006/relationships/image" Target="../media/image-32-5.png"/><Relationship Id="rId6" Type="http://schemas.openxmlformats.org/officeDocument/2006/relationships/image" Target="../media/image-32-6.png"/><Relationship Id="rId7" Type="http://schemas.openxmlformats.org/officeDocument/2006/relationships/slideLayout" Target="../slideLayouts/slideLayout33.xml"/><Relationship Id="rId8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image" Target="../media/image-34-2.png"/><Relationship Id="rId3" Type="http://schemas.openxmlformats.org/officeDocument/2006/relationships/image" Target="../media/image-34-3.png"/><Relationship Id="rId4" Type="http://schemas.openxmlformats.org/officeDocument/2006/relationships/image" Target="../media/image-34-4.png"/><Relationship Id="rId5" Type="http://schemas.openxmlformats.org/officeDocument/2006/relationships/slideLayout" Target="../slideLayouts/slideLayout35.xml"/><Relationship Id="rId6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png"/><Relationship Id="rId2" Type="http://schemas.openxmlformats.org/officeDocument/2006/relationships/image" Target="../media/image-36-2.png"/><Relationship Id="rId3" Type="http://schemas.openxmlformats.org/officeDocument/2006/relationships/image" Target="../media/image-36-3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slideLayout" Target="../slideLayouts/slideLayout38.xml"/><Relationship Id="rId5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image" Target="../media/image-39-3.png"/><Relationship Id="rId4" Type="http://schemas.openxmlformats.org/officeDocument/2006/relationships/slideLayout" Target="../slideLayouts/slideLayout40.xml"/><Relationship Id="rId5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png"/><Relationship Id="rId3" Type="http://schemas.openxmlformats.org/officeDocument/2006/relationships/slideLayout" Target="../slideLayouts/slideLayout41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42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image" Target="../media/image-42-2.png"/><Relationship Id="rId3" Type="http://schemas.openxmlformats.org/officeDocument/2006/relationships/image" Target="../media/image-42-3.png"/><Relationship Id="rId4" Type="http://schemas.openxmlformats.org/officeDocument/2006/relationships/slideLayout" Target="../slideLayouts/slideLayout43.xml"/><Relationship Id="rId5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png"/><Relationship Id="rId2" Type="http://schemas.openxmlformats.org/officeDocument/2006/relationships/image" Target="../media/image-44-2.png"/><Relationship Id="rId3" Type="http://schemas.openxmlformats.org/officeDocument/2006/relationships/image" Target="../media/image-44-3.png"/><Relationship Id="rId4" Type="http://schemas.openxmlformats.org/officeDocument/2006/relationships/image" Target="../media/image-44-4.png"/><Relationship Id="rId5" Type="http://schemas.openxmlformats.org/officeDocument/2006/relationships/image" Target="../media/image-44-5.png"/><Relationship Id="rId6" Type="http://schemas.openxmlformats.org/officeDocument/2006/relationships/image" Target="../media/image-44-6.png"/><Relationship Id="rId7" Type="http://schemas.openxmlformats.org/officeDocument/2006/relationships/image" Target="../media/image-44-7.png"/><Relationship Id="rId8" Type="http://schemas.openxmlformats.org/officeDocument/2006/relationships/image" Target="../media/image-44-8.png"/><Relationship Id="rId9" Type="http://schemas.openxmlformats.org/officeDocument/2006/relationships/image" Target="../media/image-44-9.png"/><Relationship Id="rId10" Type="http://schemas.openxmlformats.org/officeDocument/2006/relationships/image" Target="../media/image-44-10.png"/><Relationship Id="rId11" Type="http://schemas.openxmlformats.org/officeDocument/2006/relationships/slideLayout" Target="../slideLayouts/slideLayout45.xml"/><Relationship Id="rId1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png"/><Relationship Id="rId2" Type="http://schemas.openxmlformats.org/officeDocument/2006/relationships/slideLayout" Target="../slideLayouts/slideLayout46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55683"/>
            <a:ext cx="7556421" cy="177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Il Linguaggio di Programmazione Python</a:t>
            </a:r>
            <a:endParaRPr lang="en-US" sz="5550" dirty="0"/>
          </a:p>
        </p:txBody>
      </p:sp>
      <p:sp>
        <p:nvSpPr>
          <p:cNvPr id="4" name="Text 1"/>
          <p:cNvSpPr/>
          <p:nvPr/>
        </p:nvSpPr>
        <p:spPr>
          <a:xfrm>
            <a:off x="6280190" y="3852863"/>
            <a:ext cx="7556421" cy="272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è un linguaggio di programmazione moderno e versatile che ha rivoluzionato il mondo dello sviluppo software. Nato dalla visione del suo creatore di creare un linguaggio semplice ma potente, Python è diventato il punto di riferimento per progetti di machine learning, IoT e data science.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684758" y="7588806"/>
            <a:ext cx="2112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4082355" y="7588806"/>
            <a:ext cx="3496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</a:t>
            </a:r>
            <a:endParaRPr lang="en-US" sz="15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7" y="2226826"/>
            <a:ext cx="6712506" cy="377582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8990" y="1120854"/>
            <a:ext cx="5727621" cy="753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L'Ambiente Interattivo</a:t>
            </a:r>
            <a:endParaRPr lang="en-US" sz="4700" dirty="0"/>
          </a:p>
        </p:txBody>
      </p:sp>
      <p:sp>
        <p:nvSpPr>
          <p:cNvPr id="5" name="Text 1"/>
          <p:cNvSpPr/>
          <p:nvPr/>
        </p:nvSpPr>
        <p:spPr>
          <a:xfrm>
            <a:off x="8108990" y="2235398"/>
            <a:ext cx="5727621" cy="1542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natura interpretata del linguaggio offre un ambiente interattivo che consente di eseguire singoli comandi. L'interfaccia usa i tre simboli "&gt;&gt;&gt;" per indicare l'attesa di comandi da tastiera.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8108990" y="4048601"/>
            <a:ext cx="5727621" cy="3060144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7" name="Shape 3"/>
          <p:cNvSpPr/>
          <p:nvPr/>
        </p:nvSpPr>
        <p:spPr>
          <a:xfrm>
            <a:off x="8096964" y="4048601"/>
            <a:ext cx="5751671" cy="3060144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</p:sp>
      <p:sp>
        <p:nvSpPr>
          <p:cNvPr id="8" name="Text 4"/>
          <p:cNvSpPr/>
          <p:nvPr/>
        </p:nvSpPr>
        <p:spPr>
          <a:xfrm>
            <a:off x="8337947" y="4229338"/>
            <a:ext cx="5269706" cy="26986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&gt;&gt;&gt; print("Ciao Python!")Ciao Python!&gt;&gt;&gt; 2 + 35&gt;&gt;&gt; x = 10&gt;&gt;&gt; x * 220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13558" y="7588806"/>
            <a:ext cx="21547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3929003" y="7588806"/>
            <a:ext cx="5030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10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2524"/>
            <a:ext cx="11200686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Esempio: Calcolo del Giorno di Pasqua</a:t>
            </a:r>
            <a:endParaRPr lang="en-US" sz="5550" dirty="0"/>
          </a:p>
        </p:txBody>
      </p:sp>
      <p:sp>
        <p:nvSpPr>
          <p:cNvPr id="3" name="Text 1"/>
          <p:cNvSpPr/>
          <p:nvPr/>
        </p:nvSpPr>
        <p:spPr>
          <a:xfrm>
            <a:off x="793790" y="2595443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Analizziamo un programma completo che implementa l'algoritmo per il calcolo della data della Pasqua: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367921"/>
            <a:ext cx="13042821" cy="3719155"/>
          </a:xfrm>
          <a:prstGeom prst="roundRect">
            <a:avLst>
              <a:gd name="adj" fmla="val 114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9030" y="3383161"/>
            <a:ext cx="13012341" cy="80879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92518" y="3560802"/>
            <a:ext cx="59353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Istruzione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02498" y="3560802"/>
            <a:ext cx="59353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Descrizione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809030" y="4191953"/>
            <a:ext cx="13012341" cy="8087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92518" y="4369594"/>
            <a:ext cx="59353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 = int(input("anno: "))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02498" y="4369594"/>
            <a:ext cx="59353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Prima istruzione: richiede input e crea variabile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809030" y="5000744"/>
            <a:ext cx="13012341" cy="126230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92518" y="5178385"/>
            <a:ext cx="59353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Sezione procedurale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7602498" y="5178385"/>
            <a:ext cx="5935385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Implementazione dell'algoritmo con istruzioni indentate</a:t>
            </a:r>
            <a:endParaRPr lang="en-US" sz="2200" dirty="0"/>
          </a:p>
        </p:txBody>
      </p:sp>
      <p:sp>
        <p:nvSpPr>
          <p:cNvPr id="14" name="Shape 12"/>
          <p:cNvSpPr/>
          <p:nvPr/>
        </p:nvSpPr>
        <p:spPr>
          <a:xfrm>
            <a:off x="809030" y="6263045"/>
            <a:ext cx="13012341" cy="80879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92518" y="6440686"/>
            <a:ext cx="59353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if(n &gt; 31): print(...)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602498" y="6440686"/>
            <a:ext cx="593538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Ultima istruzione che termina il programma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358" y="7588806"/>
            <a:ext cx="2112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13970913" y="7588806"/>
            <a:ext cx="46112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11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7315200" cy="82323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76" y="1862614"/>
            <a:ext cx="6785848" cy="450699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105418" y="959525"/>
            <a:ext cx="5734764" cy="13230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Blocchi di Istruzioni e Indentazione</a:t>
            </a:r>
            <a:endParaRPr lang="en-US" sz="4150" dirty="0"/>
          </a:p>
        </p:txBody>
      </p:sp>
      <p:sp>
        <p:nvSpPr>
          <p:cNvPr id="5" name="Text 1"/>
          <p:cNvSpPr/>
          <p:nvPr/>
        </p:nvSpPr>
        <p:spPr>
          <a:xfrm>
            <a:off x="8105418" y="2599968"/>
            <a:ext cx="5734764" cy="1015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Python un blocco è caratterizzato da istruzioni che condividono la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stessa indentazione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Le istruzioni del blocco principale devono avere indentazione nulla.</a:t>
            </a:r>
            <a:endParaRPr lang="en-US" sz="1650" dirty="0"/>
          </a:p>
        </p:txBody>
      </p:sp>
      <p:sp>
        <p:nvSpPr>
          <p:cNvPr id="6" name="Shape 2"/>
          <p:cNvSpPr/>
          <p:nvPr/>
        </p:nvSpPr>
        <p:spPr>
          <a:xfrm>
            <a:off x="8105418" y="3853934"/>
            <a:ext cx="5734764" cy="1603653"/>
          </a:xfrm>
          <a:prstGeom prst="roundRect">
            <a:avLst>
              <a:gd name="adj" fmla="val 684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8082558" y="3853934"/>
            <a:ext cx="91440" cy="1603653"/>
          </a:xfrm>
          <a:prstGeom prst="roundRect">
            <a:avLst>
              <a:gd name="adj" fmla="val 34723"/>
            </a:avLst>
          </a:prstGeom>
          <a:solidFill>
            <a:srgbClr val="2150FE"/>
          </a:solidFill>
          <a:ln/>
        </p:spPr>
      </p:sp>
      <p:sp>
        <p:nvSpPr>
          <p:cNvPr id="8" name="Text 4"/>
          <p:cNvSpPr/>
          <p:nvPr/>
        </p:nvSpPr>
        <p:spPr>
          <a:xfrm>
            <a:off x="8408432" y="4088368"/>
            <a:ext cx="264580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Regola Fondamentale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8408432" y="4545925"/>
            <a:ext cx="5197316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L'indentazione è un elemento sintattico per la definizione di blocchi di istruzioni</a:t>
            </a:r>
            <a:endParaRPr lang="en-US" sz="1650" dirty="0"/>
          </a:p>
        </p:txBody>
      </p:sp>
      <p:sp>
        <p:nvSpPr>
          <p:cNvPr id="10" name="Shape 6"/>
          <p:cNvSpPr/>
          <p:nvPr/>
        </p:nvSpPr>
        <p:spPr>
          <a:xfrm>
            <a:off x="8105418" y="5669161"/>
            <a:ext cx="5734764" cy="1603653"/>
          </a:xfrm>
          <a:prstGeom prst="roundRect">
            <a:avLst>
              <a:gd name="adj" fmla="val 684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8082558" y="5669161"/>
            <a:ext cx="91440" cy="1603653"/>
          </a:xfrm>
          <a:prstGeom prst="roundRect">
            <a:avLst>
              <a:gd name="adj" fmla="val 34723"/>
            </a:avLst>
          </a:prstGeom>
          <a:solidFill>
            <a:srgbClr val="2150FE"/>
          </a:solidFill>
          <a:ln/>
        </p:spPr>
      </p:sp>
      <p:sp>
        <p:nvSpPr>
          <p:cNvPr id="12" name="Text 8"/>
          <p:cNvSpPr/>
          <p:nvPr/>
        </p:nvSpPr>
        <p:spPr>
          <a:xfrm>
            <a:off x="8408432" y="5903595"/>
            <a:ext cx="2645807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Terminatore Opzionale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8408432" y="6361152"/>
            <a:ext cx="5197316" cy="677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differenza di altri linguaggi, il terminatore ";" non è obbligatorio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7512725" y="7594521"/>
            <a:ext cx="2181820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13894951" y="7594521"/>
            <a:ext cx="537924" cy="315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12</a:t>
            </a:r>
            <a:endParaRPr lang="en-US" sz="15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6555"/>
            <a:ext cx="8455581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Convenzioni di Indentazione</a:t>
            </a:r>
            <a:endParaRPr lang="en-US" sz="5550" dirty="0"/>
          </a:p>
        </p:txBody>
      </p:sp>
      <p:sp>
        <p:nvSpPr>
          <p:cNvPr id="3" name="Text 1"/>
          <p:cNvSpPr/>
          <p:nvPr/>
        </p:nvSpPr>
        <p:spPr>
          <a:xfrm>
            <a:off x="793790" y="3419475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Python Software Foundation raccomanda specifiche convenzioni per l'indentazione: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4191953"/>
            <a:ext cx="637937" cy="6379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3"/>
          <p:cNvSpPr/>
          <p:nvPr/>
        </p:nvSpPr>
        <p:spPr>
          <a:xfrm>
            <a:off x="1715214" y="4289346"/>
            <a:ext cx="318992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 Spazi per Livello</a:t>
            </a:r>
            <a:endParaRPr lang="en-US" sz="2750" dirty="0"/>
          </a:p>
        </p:txBody>
      </p:sp>
      <p:sp>
        <p:nvSpPr>
          <p:cNvPr id="6" name="Text 4"/>
          <p:cNvSpPr/>
          <p:nvPr/>
        </p:nvSpPr>
        <p:spPr>
          <a:xfrm>
            <a:off x="1715214" y="4902398"/>
            <a:ext cx="3189923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Utilizzare 4 spazi per ogni livello di indentazione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59467" y="4191953"/>
            <a:ext cx="637937" cy="6379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6"/>
          <p:cNvSpPr/>
          <p:nvPr/>
        </p:nvSpPr>
        <p:spPr>
          <a:xfrm>
            <a:off x="6180892" y="4289346"/>
            <a:ext cx="318992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Evitare Tabulazioni</a:t>
            </a:r>
            <a:endParaRPr lang="en-US" sz="2750" dirty="0"/>
          </a:p>
        </p:txBody>
      </p:sp>
      <p:sp>
        <p:nvSpPr>
          <p:cNvPr id="9" name="Text 7"/>
          <p:cNvSpPr/>
          <p:nvPr/>
        </p:nvSpPr>
        <p:spPr>
          <a:xfrm>
            <a:off x="6180892" y="4902398"/>
            <a:ext cx="3189923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 utilizzare caratteri di tabulazione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9725144" y="4191953"/>
            <a:ext cx="637937" cy="637937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9"/>
          <p:cNvSpPr/>
          <p:nvPr/>
        </p:nvSpPr>
        <p:spPr>
          <a:xfrm>
            <a:off x="10646569" y="4289346"/>
            <a:ext cx="318992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Coerenza</a:t>
            </a:r>
            <a:endParaRPr lang="en-US" sz="2750" dirty="0"/>
          </a:p>
        </p:txBody>
      </p:sp>
      <p:sp>
        <p:nvSpPr>
          <p:cNvPr id="12" name="Text 10"/>
          <p:cNvSpPr/>
          <p:nvPr/>
        </p:nvSpPr>
        <p:spPr>
          <a:xfrm>
            <a:off x="10646569" y="4902398"/>
            <a:ext cx="3189923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 mischiare l'uso di tabulazioni e spazi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98358" y="7588806"/>
            <a:ext cx="2112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3970913" y="7588806"/>
            <a:ext cx="46112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13</a:t>
            </a:r>
            <a:endParaRPr lang="en-US" sz="15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3588"/>
            <a:ext cx="9004697" cy="797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Esempio di Errore di Indentazione</a:t>
            </a:r>
            <a:endParaRPr lang="en-US" sz="5000" dirty="0"/>
          </a:p>
        </p:txBody>
      </p:sp>
      <p:sp>
        <p:nvSpPr>
          <p:cNvPr id="3" name="Text 1"/>
          <p:cNvSpPr/>
          <p:nvPr/>
        </p:nvSpPr>
        <p:spPr>
          <a:xfrm>
            <a:off x="793790" y="2391251"/>
            <a:ext cx="13042821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 esempio comune di errore dovuto a indentazione scorretta: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3341608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Codice Errato</a:t>
            </a:r>
            <a:endParaRPr lang="en-US" sz="2500" dirty="0"/>
          </a:p>
        </p:txBody>
      </p:sp>
      <p:sp>
        <p:nvSpPr>
          <p:cNvPr id="5" name="Shape 3"/>
          <p:cNvSpPr/>
          <p:nvPr/>
        </p:nvSpPr>
        <p:spPr>
          <a:xfrm>
            <a:off x="793790" y="4027289"/>
            <a:ext cx="6210181" cy="2831544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1050" y="4027289"/>
            <a:ext cx="6235660" cy="2831544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1036201" y="4218623"/>
            <a:ext cx="5725358" cy="24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età = int(input("Età: "))if età &gt;= 18:    risultato = 'maggiorenne'else:    risultato = 'minorenne'      print("L'utente è", risultato)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34049" y="3341608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Codice Corretto</a:t>
            </a:r>
            <a:endParaRPr lang="en-US" sz="2500" dirty="0"/>
          </a:p>
        </p:txBody>
      </p:sp>
      <p:sp>
        <p:nvSpPr>
          <p:cNvPr id="9" name="Shape 7"/>
          <p:cNvSpPr/>
          <p:nvPr/>
        </p:nvSpPr>
        <p:spPr>
          <a:xfrm>
            <a:off x="7634049" y="4027289"/>
            <a:ext cx="6210181" cy="2831544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621310" y="4027289"/>
            <a:ext cx="6235660" cy="2831544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7876461" y="4218623"/>
            <a:ext cx="5725358" cy="24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età = int(input("Età: "))if età &gt;= 18: risultato = 'maggiorenne'else: risultato = 'minorenne'print("L'utente è", risultato)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98358" y="7588806"/>
            <a:ext cx="21393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3944481" y="7588806"/>
            <a:ext cx="48756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14</a:t>
            </a:r>
            <a:endParaRPr lang="en-US" sz="15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961311"/>
            <a:ext cx="5301496" cy="662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Commenti nel Codice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91647" y="2048113"/>
            <a:ext cx="13047107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L'inserimento di commenti costituisce un elemento fondamentale per la comprensione del codice. In Python si utilizza il carattere "#" per i commenti.</a:t>
            </a:r>
            <a:endParaRPr lang="en-US" sz="16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1647" y="2965013"/>
            <a:ext cx="4793218" cy="296239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1647" y="6139458"/>
            <a:ext cx="2876074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Commenti su Singola Riga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791647" y="6597848"/>
            <a:ext cx="6391037" cy="67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Utilizzare # per commenti che si estendono fino al termine della riga</a:t>
            </a:r>
            <a:endParaRPr lang="en-US" sz="16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17" y="2965013"/>
            <a:ext cx="4793218" cy="296239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47717" y="6139458"/>
            <a:ext cx="2650688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Commenti su Più Righe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7447717" y="6597848"/>
            <a:ext cx="6391037" cy="339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Utilizzare """ o ''' per commenti che si estendono su più righe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197882" y="7598569"/>
            <a:ext cx="2186821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3893403" y="7598569"/>
            <a:ext cx="53911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15</a:t>
            </a:r>
            <a:endParaRPr lang="en-US" sz="15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4817"/>
            <a:ext cx="4607362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Variabili e Costanti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3289221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 Python una variabile può essere vista come una tripla (nome, tipo, valore) dove il nome è l'identificatore mentre tipo e valore appartengono all'oggetto riferito.</a:t>
            </a:r>
            <a:endParaRPr lang="en-US" sz="14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791307"/>
            <a:ext cx="4347567" cy="7371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7979" y="4712613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Creazione Semplice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977979" y="5110996"/>
            <a:ext cx="397918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 creare una variabile è sufficiente scrivere il nome e assegnarle un valore</a:t>
            </a:r>
            <a:endParaRPr lang="en-US" sz="14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3791307"/>
            <a:ext cx="4347567" cy="7371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5547" y="4712613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Tipizzazione Dinamica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5325547" y="5110996"/>
            <a:ext cx="397918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 tipi sono associati ai dati, non alle variabili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3791307"/>
            <a:ext cx="4347567" cy="73711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3114" y="4712613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Flessibilità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9673114" y="5110996"/>
            <a:ext cx="3979188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Una variabile può contenere valori di tipo diverso in momenti differenti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198358" y="7588806"/>
            <a:ext cx="22411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3842683" y="7588806"/>
            <a:ext cx="58935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16</a:t>
            </a:r>
            <a:endParaRPr lang="en-US" sz="15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7994"/>
            <a:ext cx="5316260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Regole di Nomenclatura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93790" y="218777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L'identificatore di una variabile deve rispettare regole specifiche per una corretta formattazione: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767132"/>
            <a:ext cx="6415088" cy="207585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1006435" y="2979777"/>
            <a:ext cx="637937" cy="637937"/>
          </a:xfrm>
          <a:prstGeom prst="roundRect">
            <a:avLst>
              <a:gd name="adj" fmla="val 14332270"/>
            </a:avLst>
          </a:prstGeom>
          <a:solidFill>
            <a:srgbClr val="2150F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814" y="3119318"/>
            <a:ext cx="287060" cy="35873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6435" y="383036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Caratteri Ammessi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1006435" y="4290179"/>
            <a:ext cx="598979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Può contenere lettere, cifre e underscore (_)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421523" y="2767132"/>
            <a:ext cx="6415088" cy="207585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7634168" y="2979777"/>
            <a:ext cx="637937" cy="637937"/>
          </a:xfrm>
          <a:prstGeom prst="roundRect">
            <a:avLst>
              <a:gd name="adj" fmla="val 14332270"/>
            </a:avLst>
          </a:prstGeom>
          <a:solidFill>
            <a:srgbClr val="2150F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548" y="3119318"/>
            <a:ext cx="287060" cy="35873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34168" y="383036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Simboli Vietati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7634168" y="4290179"/>
            <a:ext cx="598979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 sono ammessi simboli speciali come $, !, @, #</a:t>
            </a:r>
            <a:endParaRPr lang="en-US" sz="1650" dirty="0"/>
          </a:p>
        </p:txBody>
      </p:sp>
      <p:sp>
        <p:nvSpPr>
          <p:cNvPr id="14" name="Shape 10"/>
          <p:cNvSpPr/>
          <p:nvPr/>
        </p:nvSpPr>
        <p:spPr>
          <a:xfrm>
            <a:off x="793790" y="5055632"/>
            <a:ext cx="6415088" cy="207585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15" name="Shape 11"/>
          <p:cNvSpPr/>
          <p:nvPr/>
        </p:nvSpPr>
        <p:spPr>
          <a:xfrm>
            <a:off x="1006435" y="5268278"/>
            <a:ext cx="637937" cy="637937"/>
          </a:xfrm>
          <a:prstGeom prst="roundRect">
            <a:avLst>
              <a:gd name="adj" fmla="val 14332270"/>
            </a:avLst>
          </a:prstGeom>
          <a:solidFill>
            <a:srgbClr val="2150F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814" y="5407819"/>
            <a:ext cx="287060" cy="35873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06435" y="611886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Inizio Nome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1006435" y="6578679"/>
            <a:ext cx="598979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 iniziare con una lettera o underscore</a:t>
            </a:r>
            <a:endParaRPr lang="en-US" sz="1650" dirty="0"/>
          </a:p>
        </p:txBody>
      </p:sp>
      <p:sp>
        <p:nvSpPr>
          <p:cNvPr id="19" name="Shape 14"/>
          <p:cNvSpPr/>
          <p:nvPr/>
        </p:nvSpPr>
        <p:spPr>
          <a:xfrm>
            <a:off x="7421523" y="5055632"/>
            <a:ext cx="6415088" cy="2075855"/>
          </a:xfrm>
          <a:prstGeom prst="roundRect">
            <a:avLst>
              <a:gd name="adj" fmla="val 1537"/>
            </a:avLst>
          </a:prstGeom>
          <a:solidFill>
            <a:srgbClr val="F2EEEE"/>
          </a:solidFill>
          <a:ln/>
        </p:spPr>
      </p:sp>
      <p:sp>
        <p:nvSpPr>
          <p:cNvPr id="20" name="Shape 15"/>
          <p:cNvSpPr/>
          <p:nvPr/>
        </p:nvSpPr>
        <p:spPr>
          <a:xfrm>
            <a:off x="7634168" y="5268278"/>
            <a:ext cx="637937" cy="637937"/>
          </a:xfrm>
          <a:prstGeom prst="roundRect">
            <a:avLst>
              <a:gd name="adj" fmla="val 14332270"/>
            </a:avLst>
          </a:prstGeom>
          <a:solidFill>
            <a:srgbClr val="2150FE"/>
          </a:solidFill>
          <a:ln/>
        </p:spPr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548" y="5407819"/>
            <a:ext cx="287060" cy="35873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34168" y="6118860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Senza Spazi</a:t>
            </a:r>
            <a:endParaRPr lang="en-US" sz="2050" dirty="0"/>
          </a:p>
        </p:txBody>
      </p:sp>
      <p:sp>
        <p:nvSpPr>
          <p:cNvPr id="23" name="Text 17"/>
          <p:cNvSpPr/>
          <p:nvPr/>
        </p:nvSpPr>
        <p:spPr>
          <a:xfrm>
            <a:off x="7634168" y="6578679"/>
            <a:ext cx="598979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Deve essere privo di spazi</a:t>
            </a:r>
            <a:endParaRPr lang="en-US" sz="1650" dirty="0"/>
          </a:p>
        </p:txBody>
      </p:sp>
      <p:sp>
        <p:nvSpPr>
          <p:cNvPr id="24" name="Text 18"/>
          <p:cNvSpPr/>
          <p:nvPr/>
        </p:nvSpPr>
        <p:spPr>
          <a:xfrm>
            <a:off x="198358" y="7588806"/>
            <a:ext cx="21921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25" name="Text 19"/>
          <p:cNvSpPr/>
          <p:nvPr/>
        </p:nvSpPr>
        <p:spPr>
          <a:xfrm>
            <a:off x="13891617" y="7588806"/>
            <a:ext cx="5404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17</a:t>
            </a:r>
            <a:endParaRPr lang="en-US" sz="15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36094"/>
            <a:ext cx="5316260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Parole Chiave di Python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93790" y="222587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Il nome di una variabile non può coincidere con una delle parole chiave del linguaggio: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805232"/>
            <a:ext cx="13042821" cy="4288274"/>
          </a:xfrm>
          <a:prstGeom prst="roundRect">
            <a:avLst>
              <a:gd name="adj" fmla="val 74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812852"/>
            <a:ext cx="13027581" cy="610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14413" y="2947988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False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3623667" y="2947988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await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6229112" y="2947988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else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8834557" y="2947988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import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1440001" y="2947988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pass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801410" y="3423285"/>
            <a:ext cx="13027581" cy="6104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14413" y="3558421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None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3623667" y="3558421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break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6229112" y="3558421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except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8834557" y="3558421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11440001" y="3558421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raise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801410" y="4033718"/>
            <a:ext cx="13027581" cy="610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14413" y="4168854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True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3623667" y="4168854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class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6229112" y="4168854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finally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8834557" y="4168854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is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1440001" y="4168854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return</a:t>
            </a:r>
            <a:endParaRPr lang="en-US" sz="1650" dirty="0"/>
          </a:p>
        </p:txBody>
      </p:sp>
      <p:sp>
        <p:nvSpPr>
          <p:cNvPr id="23" name="Shape 21"/>
          <p:cNvSpPr/>
          <p:nvPr/>
        </p:nvSpPr>
        <p:spPr>
          <a:xfrm>
            <a:off x="801410" y="4644152"/>
            <a:ext cx="13027581" cy="6104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014413" y="4779288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3623667" y="4779288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continue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6229112" y="4779288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8834557" y="4779288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lambda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11440001" y="4779288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try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801410" y="5254585"/>
            <a:ext cx="13027581" cy="610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14413" y="5389721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3623667" y="5389721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6229112" y="5389721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from</a:t>
            </a:r>
            <a:endParaRPr lang="en-US" sz="1650" dirty="0"/>
          </a:p>
        </p:txBody>
      </p:sp>
      <p:sp>
        <p:nvSpPr>
          <p:cNvPr id="33" name="Text 31"/>
          <p:cNvSpPr/>
          <p:nvPr/>
        </p:nvSpPr>
        <p:spPr>
          <a:xfrm>
            <a:off x="8834557" y="5389721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nonlocal</a:t>
            </a:r>
            <a:endParaRPr lang="en-US" sz="1650" dirty="0"/>
          </a:p>
        </p:txBody>
      </p:sp>
      <p:sp>
        <p:nvSpPr>
          <p:cNvPr id="34" name="Text 32"/>
          <p:cNvSpPr/>
          <p:nvPr/>
        </p:nvSpPr>
        <p:spPr>
          <a:xfrm>
            <a:off x="11440001" y="5389721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while</a:t>
            </a:r>
            <a:endParaRPr lang="en-US" sz="1650" dirty="0"/>
          </a:p>
        </p:txBody>
      </p:sp>
      <p:sp>
        <p:nvSpPr>
          <p:cNvPr id="35" name="Shape 33"/>
          <p:cNvSpPr/>
          <p:nvPr/>
        </p:nvSpPr>
        <p:spPr>
          <a:xfrm>
            <a:off x="801410" y="5865019"/>
            <a:ext cx="13027581" cy="6104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1014413" y="6000155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assert</a:t>
            </a:r>
            <a:endParaRPr lang="en-US" sz="1650" dirty="0"/>
          </a:p>
        </p:txBody>
      </p:sp>
      <p:sp>
        <p:nvSpPr>
          <p:cNvPr id="37" name="Text 35"/>
          <p:cNvSpPr/>
          <p:nvPr/>
        </p:nvSpPr>
        <p:spPr>
          <a:xfrm>
            <a:off x="3623667" y="6000155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del</a:t>
            </a:r>
            <a:endParaRPr lang="en-US" sz="1650" dirty="0"/>
          </a:p>
        </p:txBody>
      </p:sp>
      <p:sp>
        <p:nvSpPr>
          <p:cNvPr id="38" name="Text 36"/>
          <p:cNvSpPr/>
          <p:nvPr/>
        </p:nvSpPr>
        <p:spPr>
          <a:xfrm>
            <a:off x="6229112" y="6000155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global</a:t>
            </a:r>
            <a:endParaRPr lang="en-US" sz="1650" dirty="0"/>
          </a:p>
        </p:txBody>
      </p:sp>
      <p:sp>
        <p:nvSpPr>
          <p:cNvPr id="39" name="Text 37"/>
          <p:cNvSpPr/>
          <p:nvPr/>
        </p:nvSpPr>
        <p:spPr>
          <a:xfrm>
            <a:off x="8834557" y="6000155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</a:t>
            </a:r>
            <a:endParaRPr lang="en-US" sz="1650" dirty="0"/>
          </a:p>
        </p:txBody>
      </p:sp>
      <p:sp>
        <p:nvSpPr>
          <p:cNvPr id="40" name="Text 38"/>
          <p:cNvSpPr/>
          <p:nvPr/>
        </p:nvSpPr>
        <p:spPr>
          <a:xfrm>
            <a:off x="11440001" y="6000155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with</a:t>
            </a:r>
            <a:endParaRPr lang="en-US" sz="1650" dirty="0"/>
          </a:p>
        </p:txBody>
      </p:sp>
      <p:sp>
        <p:nvSpPr>
          <p:cNvPr id="41" name="Shape 39"/>
          <p:cNvSpPr/>
          <p:nvPr/>
        </p:nvSpPr>
        <p:spPr>
          <a:xfrm>
            <a:off x="801410" y="6475452"/>
            <a:ext cx="13027581" cy="610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1014413" y="6610588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async</a:t>
            </a:r>
            <a:endParaRPr lang="en-US" sz="1650" dirty="0"/>
          </a:p>
        </p:txBody>
      </p:sp>
      <p:sp>
        <p:nvSpPr>
          <p:cNvPr id="43" name="Text 41"/>
          <p:cNvSpPr/>
          <p:nvPr/>
        </p:nvSpPr>
        <p:spPr>
          <a:xfrm>
            <a:off x="3623667" y="6610588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elif</a:t>
            </a:r>
            <a:endParaRPr lang="en-US" sz="1650" dirty="0"/>
          </a:p>
        </p:txBody>
      </p:sp>
      <p:sp>
        <p:nvSpPr>
          <p:cNvPr id="44" name="Text 42"/>
          <p:cNvSpPr/>
          <p:nvPr/>
        </p:nvSpPr>
        <p:spPr>
          <a:xfrm>
            <a:off x="6229112" y="6610588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</a:t>
            </a:r>
            <a:endParaRPr lang="en-US" sz="1650" dirty="0"/>
          </a:p>
        </p:txBody>
      </p:sp>
      <p:sp>
        <p:nvSpPr>
          <p:cNvPr id="45" name="Text 43"/>
          <p:cNvSpPr/>
          <p:nvPr/>
        </p:nvSpPr>
        <p:spPr>
          <a:xfrm>
            <a:off x="8834557" y="6610588"/>
            <a:ext cx="217253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</a:t>
            </a:r>
            <a:endParaRPr lang="en-US" sz="1650" dirty="0"/>
          </a:p>
        </p:txBody>
      </p:sp>
      <p:sp>
        <p:nvSpPr>
          <p:cNvPr id="46" name="Text 44"/>
          <p:cNvSpPr/>
          <p:nvPr/>
        </p:nvSpPr>
        <p:spPr>
          <a:xfrm>
            <a:off x="11440001" y="6610588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yield</a:t>
            </a:r>
            <a:endParaRPr lang="en-US" sz="1650" dirty="0"/>
          </a:p>
        </p:txBody>
      </p:sp>
      <p:sp>
        <p:nvSpPr>
          <p:cNvPr id="47" name="Text 45"/>
          <p:cNvSpPr/>
          <p:nvPr/>
        </p:nvSpPr>
        <p:spPr>
          <a:xfrm>
            <a:off x="198358" y="7588806"/>
            <a:ext cx="21921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48" name="Text 46"/>
          <p:cNvSpPr/>
          <p:nvPr/>
        </p:nvSpPr>
        <p:spPr>
          <a:xfrm>
            <a:off x="13891617" y="7588806"/>
            <a:ext cx="5404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18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7759"/>
            <a:ext cx="5778460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Tipi di Dato Fondamentali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93790" y="2207538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offre diversi tipi di dato fondamentali, ognuno con caratteristiche specifiche: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3105864"/>
            <a:ext cx="4205764" cy="1907262"/>
          </a:xfrm>
          <a:prstGeom prst="roundRect">
            <a:avLst>
              <a:gd name="adj" fmla="val 5753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083004"/>
            <a:ext cx="4205764" cy="91440"/>
          </a:xfrm>
          <a:prstGeom prst="roundRect">
            <a:avLst>
              <a:gd name="adj" fmla="val 34884"/>
            </a:avLst>
          </a:prstGeom>
          <a:solidFill>
            <a:srgbClr val="2150FE"/>
          </a:solidFill>
          <a:ln/>
        </p:spPr>
      </p:sp>
      <p:sp>
        <p:nvSpPr>
          <p:cNvPr id="6" name="Shape 4"/>
          <p:cNvSpPr/>
          <p:nvPr/>
        </p:nvSpPr>
        <p:spPr>
          <a:xfrm>
            <a:off x="2577703" y="2786896"/>
            <a:ext cx="637937" cy="637937"/>
          </a:xfrm>
          <a:prstGeom prst="roundRect">
            <a:avLst>
              <a:gd name="adj" fmla="val 143337"/>
            </a:avLst>
          </a:prstGeom>
          <a:solidFill>
            <a:srgbClr val="2150FE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9037" y="2946321"/>
            <a:ext cx="255151" cy="31896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29295" y="363747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 - Numeri Interi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29295" y="4097298"/>
            <a:ext cx="373475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Lunghezza arbitraria, limitata solo dalla memoria disponibile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5212199" y="3105864"/>
            <a:ext cx="4205883" cy="1907262"/>
          </a:xfrm>
          <a:prstGeom prst="roundRect">
            <a:avLst>
              <a:gd name="adj" fmla="val 5753"/>
            </a:avLst>
          </a:prstGeom>
          <a:solidFill>
            <a:srgbClr val="FFFFFF"/>
          </a:solidFill>
          <a:ln/>
        </p:spPr>
      </p:sp>
      <p:sp>
        <p:nvSpPr>
          <p:cNvPr id="11" name="Shape 8"/>
          <p:cNvSpPr/>
          <p:nvPr/>
        </p:nvSpPr>
        <p:spPr>
          <a:xfrm>
            <a:off x="5212199" y="3083004"/>
            <a:ext cx="4205883" cy="91440"/>
          </a:xfrm>
          <a:prstGeom prst="roundRect">
            <a:avLst>
              <a:gd name="adj" fmla="val 34884"/>
            </a:avLst>
          </a:prstGeom>
          <a:solidFill>
            <a:srgbClr val="2150FE"/>
          </a:solidFill>
          <a:ln/>
        </p:spPr>
      </p:sp>
      <p:sp>
        <p:nvSpPr>
          <p:cNvPr id="12" name="Shape 9"/>
          <p:cNvSpPr/>
          <p:nvPr/>
        </p:nvSpPr>
        <p:spPr>
          <a:xfrm>
            <a:off x="6996112" y="2786896"/>
            <a:ext cx="637937" cy="637937"/>
          </a:xfrm>
          <a:prstGeom prst="roundRect">
            <a:avLst>
              <a:gd name="adj" fmla="val 143337"/>
            </a:avLst>
          </a:prstGeom>
          <a:solidFill>
            <a:srgbClr val="2150FE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446" y="2946321"/>
            <a:ext cx="255151" cy="318968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5447705" y="3637478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float - Virgola Mobile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5447705" y="4097298"/>
            <a:ext cx="373487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Numeri a doppia precisione rappresentati con 64 bit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9630728" y="3105864"/>
            <a:ext cx="4205883" cy="1907262"/>
          </a:xfrm>
          <a:prstGeom prst="roundRect">
            <a:avLst>
              <a:gd name="adj" fmla="val 5753"/>
            </a:avLst>
          </a:prstGeom>
          <a:solidFill>
            <a:srgbClr val="FFFFFF"/>
          </a:solidFill>
          <a:ln/>
        </p:spPr>
      </p:sp>
      <p:sp>
        <p:nvSpPr>
          <p:cNvPr id="17" name="Shape 13"/>
          <p:cNvSpPr/>
          <p:nvPr/>
        </p:nvSpPr>
        <p:spPr>
          <a:xfrm>
            <a:off x="9630728" y="3083004"/>
            <a:ext cx="4205883" cy="91440"/>
          </a:xfrm>
          <a:prstGeom prst="roundRect">
            <a:avLst>
              <a:gd name="adj" fmla="val 34884"/>
            </a:avLst>
          </a:prstGeom>
          <a:solidFill>
            <a:srgbClr val="2150FE"/>
          </a:solidFill>
          <a:ln/>
        </p:spPr>
      </p:sp>
      <p:sp>
        <p:nvSpPr>
          <p:cNvPr id="18" name="Shape 14"/>
          <p:cNvSpPr/>
          <p:nvPr/>
        </p:nvSpPr>
        <p:spPr>
          <a:xfrm>
            <a:off x="11414641" y="2786896"/>
            <a:ext cx="637937" cy="637937"/>
          </a:xfrm>
          <a:prstGeom prst="roundRect">
            <a:avLst>
              <a:gd name="adj" fmla="val 143337"/>
            </a:avLst>
          </a:prstGeom>
          <a:solidFill>
            <a:srgbClr val="2150FE"/>
          </a:solidFill>
          <a:ln/>
        </p:spPr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5974" y="2946321"/>
            <a:ext cx="255151" cy="318968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9866233" y="3637478"/>
            <a:ext cx="317218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complex - Numeri Complessi</a:t>
            </a:r>
            <a:endParaRPr lang="en-US" sz="2050" dirty="0"/>
          </a:p>
        </p:txBody>
      </p:sp>
      <p:sp>
        <p:nvSpPr>
          <p:cNvPr id="21" name="Text 16"/>
          <p:cNvSpPr/>
          <p:nvPr/>
        </p:nvSpPr>
        <p:spPr>
          <a:xfrm>
            <a:off x="9866233" y="4097298"/>
            <a:ext cx="373487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Formato a + bj con parte reale e immaginaria</a:t>
            </a:r>
            <a:endParaRPr lang="en-US" sz="1650" dirty="0"/>
          </a:p>
        </p:txBody>
      </p:sp>
      <p:sp>
        <p:nvSpPr>
          <p:cNvPr id="22" name="Shape 17"/>
          <p:cNvSpPr/>
          <p:nvPr/>
        </p:nvSpPr>
        <p:spPr>
          <a:xfrm>
            <a:off x="793790" y="5544741"/>
            <a:ext cx="6415088" cy="1567101"/>
          </a:xfrm>
          <a:prstGeom prst="roundRect">
            <a:avLst>
              <a:gd name="adj" fmla="val 7002"/>
            </a:avLst>
          </a:prstGeom>
          <a:solidFill>
            <a:srgbClr val="FFFFFF"/>
          </a:solidFill>
          <a:ln/>
        </p:spPr>
      </p:sp>
      <p:sp>
        <p:nvSpPr>
          <p:cNvPr id="23" name="Shape 18"/>
          <p:cNvSpPr/>
          <p:nvPr/>
        </p:nvSpPr>
        <p:spPr>
          <a:xfrm>
            <a:off x="793790" y="5521881"/>
            <a:ext cx="6415088" cy="91440"/>
          </a:xfrm>
          <a:prstGeom prst="roundRect">
            <a:avLst>
              <a:gd name="adj" fmla="val 34884"/>
            </a:avLst>
          </a:prstGeom>
          <a:solidFill>
            <a:srgbClr val="2150FE"/>
          </a:solidFill>
          <a:ln/>
        </p:spPr>
      </p:sp>
      <p:sp>
        <p:nvSpPr>
          <p:cNvPr id="24" name="Shape 19"/>
          <p:cNvSpPr/>
          <p:nvPr/>
        </p:nvSpPr>
        <p:spPr>
          <a:xfrm>
            <a:off x="3682365" y="5225772"/>
            <a:ext cx="637937" cy="637937"/>
          </a:xfrm>
          <a:prstGeom prst="roundRect">
            <a:avLst>
              <a:gd name="adj" fmla="val 143337"/>
            </a:avLst>
          </a:prstGeom>
          <a:solidFill>
            <a:srgbClr val="2150FE"/>
          </a:solidFill>
          <a:ln/>
        </p:spPr>
      </p:sp>
      <p:pic>
        <p:nvPicPr>
          <p:cNvPr id="2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698" y="5385197"/>
            <a:ext cx="255151" cy="318968"/>
          </a:xfrm>
          <a:prstGeom prst="rect">
            <a:avLst/>
          </a:prstGeom>
        </p:spPr>
      </p:pic>
      <p:sp>
        <p:nvSpPr>
          <p:cNvPr id="26" name="Text 20"/>
          <p:cNvSpPr/>
          <p:nvPr/>
        </p:nvSpPr>
        <p:spPr>
          <a:xfrm>
            <a:off x="1029295" y="607635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bool - Booleani</a:t>
            </a:r>
            <a:endParaRPr lang="en-US" sz="2050" dirty="0"/>
          </a:p>
        </p:txBody>
      </p:sp>
      <p:sp>
        <p:nvSpPr>
          <p:cNvPr id="27" name="Text 21"/>
          <p:cNvSpPr/>
          <p:nvPr/>
        </p:nvSpPr>
        <p:spPr>
          <a:xfrm>
            <a:off x="1029295" y="6536174"/>
            <a:ext cx="5944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Assumono valori True o False</a:t>
            </a:r>
            <a:endParaRPr lang="en-US" sz="1650" dirty="0"/>
          </a:p>
        </p:txBody>
      </p:sp>
      <p:sp>
        <p:nvSpPr>
          <p:cNvPr id="28" name="Shape 22"/>
          <p:cNvSpPr/>
          <p:nvPr/>
        </p:nvSpPr>
        <p:spPr>
          <a:xfrm>
            <a:off x="7421523" y="5544741"/>
            <a:ext cx="6415088" cy="1567101"/>
          </a:xfrm>
          <a:prstGeom prst="roundRect">
            <a:avLst>
              <a:gd name="adj" fmla="val 7002"/>
            </a:avLst>
          </a:prstGeom>
          <a:solidFill>
            <a:srgbClr val="FFFFFF"/>
          </a:solidFill>
          <a:ln/>
        </p:spPr>
      </p:sp>
      <p:sp>
        <p:nvSpPr>
          <p:cNvPr id="29" name="Shape 23"/>
          <p:cNvSpPr/>
          <p:nvPr/>
        </p:nvSpPr>
        <p:spPr>
          <a:xfrm>
            <a:off x="7421523" y="5521881"/>
            <a:ext cx="6415088" cy="91440"/>
          </a:xfrm>
          <a:prstGeom prst="roundRect">
            <a:avLst>
              <a:gd name="adj" fmla="val 34884"/>
            </a:avLst>
          </a:prstGeom>
          <a:solidFill>
            <a:srgbClr val="2150FE"/>
          </a:solidFill>
          <a:ln/>
        </p:spPr>
      </p:sp>
      <p:sp>
        <p:nvSpPr>
          <p:cNvPr id="30" name="Shape 24"/>
          <p:cNvSpPr/>
          <p:nvPr/>
        </p:nvSpPr>
        <p:spPr>
          <a:xfrm>
            <a:off x="10310098" y="5225772"/>
            <a:ext cx="637937" cy="637937"/>
          </a:xfrm>
          <a:prstGeom prst="roundRect">
            <a:avLst>
              <a:gd name="adj" fmla="val 143337"/>
            </a:avLst>
          </a:prstGeom>
          <a:solidFill>
            <a:srgbClr val="2150FE"/>
          </a:solidFill>
          <a:ln/>
        </p:spPr>
      </p:sp>
      <p:pic>
        <p:nvPicPr>
          <p:cNvPr id="3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1432" y="5385197"/>
            <a:ext cx="255151" cy="318968"/>
          </a:xfrm>
          <a:prstGeom prst="rect">
            <a:avLst/>
          </a:prstGeom>
        </p:spPr>
      </p:pic>
      <p:sp>
        <p:nvSpPr>
          <p:cNvPr id="32" name="Text 25"/>
          <p:cNvSpPr/>
          <p:nvPr/>
        </p:nvSpPr>
        <p:spPr>
          <a:xfrm>
            <a:off x="7657028" y="6076355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 - Stringhe</a:t>
            </a:r>
            <a:endParaRPr lang="en-US" sz="2050" dirty="0"/>
          </a:p>
        </p:txBody>
      </p:sp>
      <p:sp>
        <p:nvSpPr>
          <p:cNvPr id="33" name="Text 26"/>
          <p:cNvSpPr/>
          <p:nvPr/>
        </p:nvSpPr>
        <p:spPr>
          <a:xfrm>
            <a:off x="7657028" y="6536174"/>
            <a:ext cx="594407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Sequenza di caratteri alfanumerici</a:t>
            </a:r>
            <a:endParaRPr lang="en-US" sz="1650" dirty="0"/>
          </a:p>
        </p:txBody>
      </p:sp>
      <p:sp>
        <p:nvSpPr>
          <p:cNvPr id="34" name="Text 27"/>
          <p:cNvSpPr/>
          <p:nvPr/>
        </p:nvSpPr>
        <p:spPr>
          <a:xfrm>
            <a:off x="198358" y="7588806"/>
            <a:ext cx="21921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35" name="Text 28"/>
          <p:cNvSpPr/>
          <p:nvPr/>
        </p:nvSpPr>
        <p:spPr>
          <a:xfrm>
            <a:off x="13891617" y="7588806"/>
            <a:ext cx="5404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19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748" y="1463873"/>
            <a:ext cx="4954786" cy="53017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45845"/>
            <a:ext cx="7556421" cy="13289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Dalle Origini alla Popolarità Mondiale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1032986" y="2693789"/>
            <a:ext cx="22860" cy="4489966"/>
          </a:xfrm>
          <a:prstGeom prst="roundRect">
            <a:avLst>
              <a:gd name="adj" fmla="val 139535"/>
            </a:avLst>
          </a:prstGeom>
          <a:solidFill>
            <a:srgbClr val="D8D4D4"/>
          </a:solidFill>
          <a:ln/>
        </p:spPr>
      </p:sp>
      <p:sp>
        <p:nvSpPr>
          <p:cNvPr id="6" name="Shape 2"/>
          <p:cNvSpPr/>
          <p:nvPr/>
        </p:nvSpPr>
        <p:spPr>
          <a:xfrm>
            <a:off x="1249323" y="2921556"/>
            <a:ext cx="637937" cy="22860"/>
          </a:xfrm>
          <a:prstGeom prst="roundRect">
            <a:avLst>
              <a:gd name="adj" fmla="val 139535"/>
            </a:avLst>
          </a:prstGeom>
          <a:solidFill>
            <a:srgbClr val="D8D4D4"/>
          </a:solidFill>
          <a:ln/>
        </p:spPr>
      </p:sp>
      <p:sp>
        <p:nvSpPr>
          <p:cNvPr id="7" name="Shape 3"/>
          <p:cNvSpPr/>
          <p:nvPr/>
        </p:nvSpPr>
        <p:spPr>
          <a:xfrm>
            <a:off x="793790" y="2693789"/>
            <a:ext cx="478393" cy="47839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873502" y="2733675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2096214" y="2766774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2000 - Versione 2.0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2096214" y="3226594"/>
            <a:ext cx="625399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Introduzione del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garbage collector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per la gestione automatica della memoria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1249323" y="4559975"/>
            <a:ext cx="637937" cy="22860"/>
          </a:xfrm>
          <a:prstGeom prst="roundRect">
            <a:avLst>
              <a:gd name="adj" fmla="val 139535"/>
            </a:avLst>
          </a:prstGeom>
          <a:solidFill>
            <a:srgbClr val="D8D4D4"/>
          </a:solidFill>
          <a:ln/>
        </p:spPr>
      </p:sp>
      <p:sp>
        <p:nvSpPr>
          <p:cNvPr id="12" name="Shape 8"/>
          <p:cNvSpPr/>
          <p:nvPr/>
        </p:nvSpPr>
        <p:spPr>
          <a:xfrm>
            <a:off x="793790" y="4332208"/>
            <a:ext cx="478393" cy="47839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9"/>
          <p:cNvSpPr/>
          <p:nvPr/>
        </p:nvSpPr>
        <p:spPr>
          <a:xfrm>
            <a:off x="873502" y="4372094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0"/>
          <p:cNvSpPr/>
          <p:nvPr/>
        </p:nvSpPr>
        <p:spPr>
          <a:xfrm>
            <a:off x="2096214" y="4405193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2008 - Versione 3.0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2096214" y="4865013"/>
            <a:ext cx="625399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Rilascio con modifiche significative che hanno reso il linguaggio più moderno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1249323" y="6198394"/>
            <a:ext cx="637937" cy="22860"/>
          </a:xfrm>
          <a:prstGeom prst="roundRect">
            <a:avLst>
              <a:gd name="adj" fmla="val 139535"/>
            </a:avLst>
          </a:prstGeom>
          <a:solidFill>
            <a:srgbClr val="D8D4D4"/>
          </a:solidFill>
          <a:ln/>
        </p:spPr>
      </p:sp>
      <p:sp>
        <p:nvSpPr>
          <p:cNvPr id="17" name="Shape 13"/>
          <p:cNvSpPr/>
          <p:nvPr/>
        </p:nvSpPr>
        <p:spPr>
          <a:xfrm>
            <a:off x="793790" y="5970627"/>
            <a:ext cx="478393" cy="478393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8" name="Text 14"/>
          <p:cNvSpPr/>
          <p:nvPr/>
        </p:nvSpPr>
        <p:spPr>
          <a:xfrm>
            <a:off x="873502" y="601051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9" name="Text 15"/>
          <p:cNvSpPr/>
          <p:nvPr/>
        </p:nvSpPr>
        <p:spPr>
          <a:xfrm>
            <a:off x="2096214" y="6043613"/>
            <a:ext cx="2763441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Oggi - Linguaggio Leader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2096214" y="6503432"/>
            <a:ext cx="625399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Utilizzato da organizzazioni come Wikipedia, Google, YouTube, Instagram, Yahoo e NASA</a:t>
            </a:r>
            <a:endParaRPr lang="en-US" sz="1650" dirty="0"/>
          </a:p>
        </p:txBody>
      </p:sp>
      <p:sp>
        <p:nvSpPr>
          <p:cNvPr id="21" name="Text 17"/>
          <p:cNvSpPr/>
          <p:nvPr/>
        </p:nvSpPr>
        <p:spPr>
          <a:xfrm>
            <a:off x="198358" y="7588806"/>
            <a:ext cx="21921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22" name="Text 18"/>
          <p:cNvSpPr/>
          <p:nvPr/>
        </p:nvSpPr>
        <p:spPr>
          <a:xfrm>
            <a:off x="8516660" y="7588806"/>
            <a:ext cx="4289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</a:t>
            </a:r>
            <a:endParaRPr lang="en-US" sz="15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9444"/>
            <a:ext cx="7556421" cy="17718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Oggetti Immutabili e Garbage Collector</a:t>
            </a:r>
            <a:endParaRPr lang="en-US" sz="5550" dirty="0"/>
          </a:p>
        </p:txBody>
      </p:sp>
      <p:sp>
        <p:nvSpPr>
          <p:cNvPr id="4" name="Text 1"/>
          <p:cNvSpPr/>
          <p:nvPr/>
        </p:nvSpPr>
        <p:spPr>
          <a:xfrm>
            <a:off x="6280190" y="3466624"/>
            <a:ext cx="7556421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Gli oggetti dei tipi fondamentali sono immutabili: non consentono modifiche dopo la creazione. Quando una variabile deve cambiare valore, viene creato un nuovo oggetto.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5599628"/>
            <a:ext cx="7556421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Il garbage collector libera automaticamente la memoria non più utilizzata, sollevando il programmatore dalla gestione esplicita della memoria.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684758" y="7588806"/>
            <a:ext cx="2112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3970913" y="7588806"/>
            <a:ext cx="46112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20</a:t>
            </a:r>
            <a:endParaRPr lang="en-US" sz="15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228" y="1925122"/>
            <a:ext cx="4883825" cy="43792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70491"/>
            <a:ext cx="6025039" cy="753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Tipizzazione Dinamica</a:t>
            </a:r>
            <a:endParaRPr lang="en-US" sz="4700" dirty="0"/>
          </a:p>
        </p:txBody>
      </p:sp>
      <p:sp>
        <p:nvSpPr>
          <p:cNvPr id="5" name="Text 1"/>
          <p:cNvSpPr/>
          <p:nvPr/>
        </p:nvSpPr>
        <p:spPr>
          <a:xfrm>
            <a:off x="793790" y="2185035"/>
            <a:ext cx="755642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è un linguaggio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tipizzato dinamicamente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 l'associazione variabile-tipo può cambiare durante la vita della variabile.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1064895" y="3227189"/>
            <a:ext cx="30480" cy="3931801"/>
          </a:xfrm>
          <a:prstGeom prst="roundRect">
            <a:avLst>
              <a:gd name="adj" fmla="val 118605"/>
            </a:avLst>
          </a:prstGeom>
          <a:solidFill>
            <a:srgbClr val="D8D4D4"/>
          </a:solidFill>
          <a:ln/>
        </p:spPr>
      </p:sp>
      <p:sp>
        <p:nvSpPr>
          <p:cNvPr id="7" name="Shape 3"/>
          <p:cNvSpPr/>
          <p:nvPr/>
        </p:nvSpPr>
        <p:spPr>
          <a:xfrm>
            <a:off x="1305520" y="3483054"/>
            <a:ext cx="722948" cy="30480"/>
          </a:xfrm>
          <a:prstGeom prst="roundRect">
            <a:avLst>
              <a:gd name="adj" fmla="val 118605"/>
            </a:avLst>
          </a:prstGeom>
          <a:solidFill>
            <a:srgbClr val="D8D4D4"/>
          </a:solidFill>
          <a:ln/>
        </p:spPr>
      </p:sp>
      <p:sp>
        <p:nvSpPr>
          <p:cNvPr id="8" name="Shape 4"/>
          <p:cNvSpPr/>
          <p:nvPr/>
        </p:nvSpPr>
        <p:spPr>
          <a:xfrm>
            <a:off x="793790" y="3227189"/>
            <a:ext cx="542211" cy="54221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5"/>
          <p:cNvSpPr/>
          <p:nvPr/>
        </p:nvSpPr>
        <p:spPr>
          <a:xfrm>
            <a:off x="884158" y="3272373"/>
            <a:ext cx="361474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2269927" y="3309938"/>
            <a:ext cx="301251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Creazione</a:t>
            </a:r>
            <a:endParaRPr lang="en-US" sz="2350" dirty="0"/>
          </a:p>
        </p:txBody>
      </p:sp>
      <p:sp>
        <p:nvSpPr>
          <p:cNvPr id="11" name="Text 7"/>
          <p:cNvSpPr/>
          <p:nvPr/>
        </p:nvSpPr>
        <p:spPr>
          <a:xfrm>
            <a:off x="2269927" y="3830955"/>
            <a:ext cx="608028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x = 10 (tipo int)</a:t>
            </a:r>
            <a:endParaRPr lang="en-US" sz="1850" dirty="0"/>
          </a:p>
        </p:txBody>
      </p:sp>
      <p:sp>
        <p:nvSpPr>
          <p:cNvPr id="12" name="Shape 8"/>
          <p:cNvSpPr/>
          <p:nvPr/>
        </p:nvSpPr>
        <p:spPr>
          <a:xfrm>
            <a:off x="1305520" y="4954310"/>
            <a:ext cx="722948" cy="30480"/>
          </a:xfrm>
          <a:prstGeom prst="roundRect">
            <a:avLst>
              <a:gd name="adj" fmla="val 118605"/>
            </a:avLst>
          </a:prstGeom>
          <a:solidFill>
            <a:srgbClr val="D8D4D4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4698444"/>
            <a:ext cx="542211" cy="54221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0"/>
          <p:cNvSpPr/>
          <p:nvPr/>
        </p:nvSpPr>
        <p:spPr>
          <a:xfrm>
            <a:off x="884158" y="4743629"/>
            <a:ext cx="361474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800" dirty="0"/>
          </a:p>
        </p:txBody>
      </p:sp>
      <p:sp>
        <p:nvSpPr>
          <p:cNvPr id="15" name="Text 11"/>
          <p:cNvSpPr/>
          <p:nvPr/>
        </p:nvSpPr>
        <p:spPr>
          <a:xfrm>
            <a:off x="2269927" y="4781193"/>
            <a:ext cx="301251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Riassegnazione</a:t>
            </a:r>
            <a:endParaRPr lang="en-US" sz="2350" dirty="0"/>
          </a:p>
        </p:txBody>
      </p:sp>
      <p:sp>
        <p:nvSpPr>
          <p:cNvPr id="16" name="Text 12"/>
          <p:cNvSpPr/>
          <p:nvPr/>
        </p:nvSpPr>
        <p:spPr>
          <a:xfrm>
            <a:off x="2269927" y="5302210"/>
            <a:ext cx="608028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x = "Python" (tipo str)</a:t>
            </a:r>
            <a:endParaRPr lang="en-US" sz="1850" dirty="0"/>
          </a:p>
        </p:txBody>
      </p:sp>
      <p:sp>
        <p:nvSpPr>
          <p:cNvPr id="17" name="Shape 13"/>
          <p:cNvSpPr/>
          <p:nvPr/>
        </p:nvSpPr>
        <p:spPr>
          <a:xfrm>
            <a:off x="1305520" y="6425565"/>
            <a:ext cx="722948" cy="30480"/>
          </a:xfrm>
          <a:prstGeom prst="roundRect">
            <a:avLst>
              <a:gd name="adj" fmla="val 118605"/>
            </a:avLst>
          </a:prstGeom>
          <a:solidFill>
            <a:srgbClr val="D8D4D4"/>
          </a:solidFill>
          <a:ln/>
        </p:spPr>
      </p:sp>
      <p:sp>
        <p:nvSpPr>
          <p:cNvPr id="18" name="Shape 14"/>
          <p:cNvSpPr/>
          <p:nvPr/>
        </p:nvSpPr>
        <p:spPr>
          <a:xfrm>
            <a:off x="793790" y="6169700"/>
            <a:ext cx="542211" cy="54221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9" name="Text 15"/>
          <p:cNvSpPr/>
          <p:nvPr/>
        </p:nvSpPr>
        <p:spPr>
          <a:xfrm>
            <a:off x="884158" y="6214884"/>
            <a:ext cx="361474" cy="4518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800" dirty="0"/>
          </a:p>
        </p:txBody>
      </p:sp>
      <p:sp>
        <p:nvSpPr>
          <p:cNvPr id="20" name="Text 16"/>
          <p:cNvSpPr/>
          <p:nvPr/>
        </p:nvSpPr>
        <p:spPr>
          <a:xfrm>
            <a:off x="2269927" y="6252448"/>
            <a:ext cx="301251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Controllo Tipo</a:t>
            </a:r>
            <a:endParaRPr lang="en-US" sz="2350" dirty="0"/>
          </a:p>
        </p:txBody>
      </p:sp>
      <p:sp>
        <p:nvSpPr>
          <p:cNvPr id="21" name="Text 17"/>
          <p:cNvSpPr/>
          <p:nvPr/>
        </p:nvSpPr>
        <p:spPr>
          <a:xfrm>
            <a:off x="2269927" y="6773466"/>
            <a:ext cx="6080284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type(x) restituisce il tipo attuale</a:t>
            </a:r>
            <a:endParaRPr lang="en-US" sz="1850" dirty="0"/>
          </a:p>
        </p:txBody>
      </p:sp>
      <p:sp>
        <p:nvSpPr>
          <p:cNvPr id="22" name="Text 18"/>
          <p:cNvSpPr/>
          <p:nvPr/>
        </p:nvSpPr>
        <p:spPr>
          <a:xfrm>
            <a:off x="198358" y="7588806"/>
            <a:ext cx="21547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23" name="Text 19"/>
          <p:cNvSpPr/>
          <p:nvPr/>
        </p:nvSpPr>
        <p:spPr>
          <a:xfrm>
            <a:off x="8442603" y="7588806"/>
            <a:ext cx="5030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21</a:t>
            </a:r>
            <a:endParaRPr lang="en-US" sz="15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2031"/>
            <a:ext cx="6379488" cy="797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Costanti in Python</a:t>
            </a:r>
            <a:endParaRPr lang="en-US" sz="5000" dirty="0"/>
          </a:p>
        </p:txBody>
      </p:sp>
      <p:sp>
        <p:nvSpPr>
          <p:cNvPr id="3" name="Text 1"/>
          <p:cNvSpPr/>
          <p:nvPr/>
        </p:nvSpPr>
        <p:spPr>
          <a:xfrm>
            <a:off x="793790" y="2319695"/>
            <a:ext cx="1304282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non prevede costanti protette, ma per convenzione si definiscono </a:t>
            </a:r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 nomi delle costanti in maiuscol</a:t>
            </a:r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 per riconoscerle immediatamente: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93790" y="3423047"/>
            <a:ext cx="13042821" cy="201525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1050" y="3423047"/>
            <a:ext cx="13068300" cy="201525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36201" y="3614380"/>
            <a:ext cx="12557998" cy="1632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PI_GRECO = 3.14159265RAGGIO = 5circonferenza = RAGGIO * PI_GRECO * 2print('La circonferenza è', circonferenza)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793790" y="5725358"/>
            <a:ext cx="13042821" cy="1492210"/>
          </a:xfrm>
          <a:prstGeom prst="roundRect">
            <a:avLst>
              <a:gd name="adj" fmla="val 2565"/>
            </a:avLst>
          </a:prstGeom>
          <a:solidFill>
            <a:srgbClr val="B3C3FF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8941" y="6102787"/>
            <a:ext cx="318968" cy="255151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623060" y="6044208"/>
            <a:ext cx="11958399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Ricorda: le "costanti" in Python sono in realtà variabili normali. È responsabilità del programmatore non modificarne il valore.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98358" y="7588806"/>
            <a:ext cx="21393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3944481" y="7588806"/>
            <a:ext cx="48756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22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500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Operatori Aritmetici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021919"/>
            <a:ext cx="13042821" cy="3969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fornisce un set completo di operatori aritmetici per le espressioni matematiche: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793790" y="2642116"/>
            <a:ext cx="13042821" cy="4582478"/>
          </a:xfrm>
          <a:prstGeom prst="roundRect">
            <a:avLst>
              <a:gd name="adj" fmla="val 65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649736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99887" y="277641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Operatore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4260533" y="2776418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Descrizione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8820150" y="2776418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Esempio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01410" y="3220641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99887" y="3347323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+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4260533" y="3347323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Somma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8820150" y="3347323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 + 3 = 8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01410" y="379154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99887" y="3918228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-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4260533" y="3918228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Sottrazione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8820150" y="3918228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5 - 3 = 2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01410" y="4362450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99887" y="4489133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*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4260533" y="4489133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Moltiplicazione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8820150" y="4489133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 * 3 = 15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801410" y="4933355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99887" y="506003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**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4260533" y="5060037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Elevazione a potenza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8820150" y="5060037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 ** 3 = 125</a:t>
            </a:r>
            <a:endParaRPr lang="en-US" sz="1550" dirty="0"/>
          </a:p>
        </p:txBody>
      </p:sp>
      <p:sp>
        <p:nvSpPr>
          <p:cNvPr id="25" name="Shape 23"/>
          <p:cNvSpPr/>
          <p:nvPr/>
        </p:nvSpPr>
        <p:spPr>
          <a:xfrm>
            <a:off x="801410" y="5504259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99887" y="5630942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/</a:t>
            </a:r>
            <a:endParaRPr lang="en-US" sz="1550" dirty="0"/>
          </a:p>
        </p:txBody>
      </p:sp>
      <p:sp>
        <p:nvSpPr>
          <p:cNvPr id="27" name="Text 25"/>
          <p:cNvSpPr/>
          <p:nvPr/>
        </p:nvSpPr>
        <p:spPr>
          <a:xfrm>
            <a:off x="4260533" y="5630942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Divisione</a:t>
            </a:r>
            <a:endParaRPr lang="en-US" sz="1550" dirty="0"/>
          </a:p>
        </p:txBody>
      </p:sp>
      <p:sp>
        <p:nvSpPr>
          <p:cNvPr id="28" name="Text 26"/>
          <p:cNvSpPr/>
          <p:nvPr/>
        </p:nvSpPr>
        <p:spPr>
          <a:xfrm>
            <a:off x="8820150" y="5630942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 / 3 = 1.66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801410" y="6075164"/>
            <a:ext cx="13027581" cy="5709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999887" y="6201847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//</a:t>
            </a:r>
            <a:endParaRPr lang="en-US" sz="1550" dirty="0"/>
          </a:p>
        </p:txBody>
      </p:sp>
      <p:sp>
        <p:nvSpPr>
          <p:cNvPr id="31" name="Text 29"/>
          <p:cNvSpPr/>
          <p:nvPr/>
        </p:nvSpPr>
        <p:spPr>
          <a:xfrm>
            <a:off x="4260533" y="6201847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Divisione intera</a:t>
            </a:r>
            <a:endParaRPr lang="en-US" sz="1550" dirty="0"/>
          </a:p>
        </p:txBody>
      </p:sp>
      <p:sp>
        <p:nvSpPr>
          <p:cNvPr id="32" name="Text 30"/>
          <p:cNvSpPr/>
          <p:nvPr/>
        </p:nvSpPr>
        <p:spPr>
          <a:xfrm>
            <a:off x="8820150" y="6201847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 // 3 = 1</a:t>
            </a:r>
            <a:endParaRPr lang="en-US" sz="1550" dirty="0"/>
          </a:p>
        </p:txBody>
      </p:sp>
      <p:sp>
        <p:nvSpPr>
          <p:cNvPr id="33" name="Shape 31"/>
          <p:cNvSpPr/>
          <p:nvPr/>
        </p:nvSpPr>
        <p:spPr>
          <a:xfrm>
            <a:off x="801410" y="6646069"/>
            <a:ext cx="13027581" cy="5709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999887" y="6772751"/>
            <a:ext cx="285630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%</a:t>
            </a:r>
            <a:endParaRPr lang="en-US" sz="1550" dirty="0"/>
          </a:p>
        </p:txBody>
      </p:sp>
      <p:sp>
        <p:nvSpPr>
          <p:cNvPr id="35" name="Text 33"/>
          <p:cNvSpPr/>
          <p:nvPr/>
        </p:nvSpPr>
        <p:spPr>
          <a:xfrm>
            <a:off x="4260533" y="6772751"/>
            <a:ext cx="415528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Modulo (resto)</a:t>
            </a:r>
            <a:endParaRPr lang="en-US" sz="1550" dirty="0"/>
          </a:p>
        </p:txBody>
      </p:sp>
      <p:sp>
        <p:nvSpPr>
          <p:cNvPr id="36" name="Text 34"/>
          <p:cNvSpPr/>
          <p:nvPr/>
        </p:nvSpPr>
        <p:spPr>
          <a:xfrm>
            <a:off x="8820150" y="6772751"/>
            <a:ext cx="481048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5 % 3 = 2</a:t>
            </a:r>
            <a:endParaRPr lang="en-US" sz="1550" dirty="0"/>
          </a:p>
        </p:txBody>
      </p:sp>
      <p:sp>
        <p:nvSpPr>
          <p:cNvPr id="37" name="Text 35"/>
          <p:cNvSpPr/>
          <p:nvPr/>
        </p:nvSpPr>
        <p:spPr>
          <a:xfrm>
            <a:off x="198358" y="7588806"/>
            <a:ext cx="22149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38" name="Text 36"/>
          <p:cNvSpPr/>
          <p:nvPr/>
        </p:nvSpPr>
        <p:spPr>
          <a:xfrm>
            <a:off x="13868876" y="7588806"/>
            <a:ext cx="5631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23</a:t>
            </a:r>
            <a:endParaRPr lang="en-US" sz="15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8504"/>
            <a:ext cx="7693462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Operatori di Assegnazione</a:t>
            </a:r>
            <a:endParaRPr lang="en-US" sz="5550" dirty="0"/>
          </a:p>
        </p:txBody>
      </p:sp>
      <p:sp>
        <p:nvSpPr>
          <p:cNvPr id="3" name="Text 1"/>
          <p:cNvSpPr/>
          <p:nvPr/>
        </p:nvSpPr>
        <p:spPr>
          <a:xfrm>
            <a:off x="793790" y="2821424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offre operatori di assegnazione composti per semplificare le operazioni comuni: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793790" y="3593902"/>
            <a:ext cx="13042821" cy="3267075"/>
          </a:xfrm>
          <a:prstGeom prst="roundRect">
            <a:avLst>
              <a:gd name="adj" fmla="val 1302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593902"/>
            <a:ext cx="6521410" cy="1633538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1077278" y="3877389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+=</a:t>
            </a:r>
            <a:endParaRPr lang="en-US" sz="2750" dirty="0"/>
          </a:p>
        </p:txBody>
      </p:sp>
      <p:sp>
        <p:nvSpPr>
          <p:cNvPr id="7" name="Text 5"/>
          <p:cNvSpPr/>
          <p:nvPr/>
        </p:nvSpPr>
        <p:spPr>
          <a:xfrm>
            <a:off x="1077278" y="4490442"/>
            <a:ext cx="59544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alfa += beta equivale a alfa = alfa + beta</a:t>
            </a:r>
            <a:endParaRPr lang="en-US" sz="2200" dirty="0"/>
          </a:p>
        </p:txBody>
      </p:sp>
      <p:sp>
        <p:nvSpPr>
          <p:cNvPr id="8" name="Shape 6"/>
          <p:cNvSpPr/>
          <p:nvPr/>
        </p:nvSpPr>
        <p:spPr>
          <a:xfrm>
            <a:off x="7315200" y="3593902"/>
            <a:ext cx="6521410" cy="1633538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593902"/>
            <a:ext cx="38100" cy="1633538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0" name="Text 8"/>
          <p:cNvSpPr/>
          <p:nvPr/>
        </p:nvSpPr>
        <p:spPr>
          <a:xfrm>
            <a:off x="7598688" y="3877389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-=</a:t>
            </a:r>
            <a:endParaRPr lang="en-US" sz="2750" dirty="0"/>
          </a:p>
        </p:txBody>
      </p:sp>
      <p:sp>
        <p:nvSpPr>
          <p:cNvPr id="11" name="Text 9"/>
          <p:cNvSpPr/>
          <p:nvPr/>
        </p:nvSpPr>
        <p:spPr>
          <a:xfrm>
            <a:off x="7598688" y="4490442"/>
            <a:ext cx="59544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Sottrae e assegna il risultato alla variabile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93790" y="5227439"/>
            <a:ext cx="6521410" cy="1633538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227439"/>
            <a:ext cx="6521410" cy="3810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4" name="Text 12"/>
          <p:cNvSpPr/>
          <p:nvPr/>
        </p:nvSpPr>
        <p:spPr>
          <a:xfrm>
            <a:off x="1077278" y="5510927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*=</a:t>
            </a:r>
            <a:endParaRPr lang="en-US" sz="2750" dirty="0"/>
          </a:p>
        </p:txBody>
      </p:sp>
      <p:sp>
        <p:nvSpPr>
          <p:cNvPr id="15" name="Text 13"/>
          <p:cNvSpPr/>
          <p:nvPr/>
        </p:nvSpPr>
        <p:spPr>
          <a:xfrm>
            <a:off x="1077278" y="6123980"/>
            <a:ext cx="59544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Moltiplica e assegna il risultato alla variabile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315200" y="5227439"/>
            <a:ext cx="6521410" cy="1633538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7" name="Shape 15"/>
          <p:cNvSpPr/>
          <p:nvPr/>
        </p:nvSpPr>
        <p:spPr>
          <a:xfrm>
            <a:off x="7315200" y="5227439"/>
            <a:ext cx="38100" cy="1633538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8" name="Shape 16"/>
          <p:cNvSpPr/>
          <p:nvPr/>
        </p:nvSpPr>
        <p:spPr>
          <a:xfrm>
            <a:off x="7315200" y="5227439"/>
            <a:ext cx="6521410" cy="3810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9" name="Text 17"/>
          <p:cNvSpPr/>
          <p:nvPr/>
        </p:nvSpPr>
        <p:spPr>
          <a:xfrm>
            <a:off x="7598688" y="5510927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/=</a:t>
            </a:r>
            <a:endParaRPr lang="en-US" sz="2750" dirty="0"/>
          </a:p>
        </p:txBody>
      </p:sp>
      <p:sp>
        <p:nvSpPr>
          <p:cNvPr id="20" name="Text 18"/>
          <p:cNvSpPr/>
          <p:nvPr/>
        </p:nvSpPr>
        <p:spPr>
          <a:xfrm>
            <a:off x="7598688" y="6123980"/>
            <a:ext cx="59544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Divide e assegna il risultato alla variabile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198358" y="7588806"/>
            <a:ext cx="2112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3970913" y="7588806"/>
            <a:ext cx="46112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24</a:t>
            </a:r>
            <a:endParaRPr lang="en-US" sz="155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90" y="2510433"/>
            <a:ext cx="4813102" cy="32087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16079"/>
            <a:ext cx="7556421" cy="1683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600"/>
              </a:lnSpc>
              <a:buNone/>
            </a:pPr>
            <a:r>
              <a:rPr lang="en-US" sz="53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Operatori di Relazione e Logici</a:t>
            </a:r>
            <a:endParaRPr lang="en-US" sz="5300" dirty="0"/>
          </a:p>
        </p:txBody>
      </p:sp>
      <p:sp>
        <p:nvSpPr>
          <p:cNvPr id="5" name="Text 1"/>
          <p:cNvSpPr/>
          <p:nvPr/>
        </p:nvSpPr>
        <p:spPr>
          <a:xfrm>
            <a:off x="6280190" y="3372922"/>
            <a:ext cx="3366968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Operatori di Relazione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6280190" y="4063127"/>
            <a:ext cx="344959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== (uguale)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280190" y="4588193"/>
            <a:ext cx="344959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&lt; (minore)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6280190" y="5113258"/>
            <a:ext cx="344959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&lt;= (minore o uguale)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6280190" y="5638324"/>
            <a:ext cx="344959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&gt; (maggiore)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280190" y="6163389"/>
            <a:ext cx="344959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&gt;= (maggiore o uguale)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280190" y="6688455"/>
            <a:ext cx="344959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!= (diverso)</a:t>
            </a:r>
            <a:endParaRPr lang="en-US" sz="2100" dirty="0"/>
          </a:p>
        </p:txBody>
      </p:sp>
      <p:sp>
        <p:nvSpPr>
          <p:cNvPr id="12" name="Text 8"/>
          <p:cNvSpPr/>
          <p:nvPr/>
        </p:nvSpPr>
        <p:spPr>
          <a:xfrm>
            <a:off x="10394633" y="3372922"/>
            <a:ext cx="3366968" cy="420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Operatori Booleani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10394633" y="4063127"/>
            <a:ext cx="344959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not (negazione)</a:t>
            </a:r>
            <a:endParaRPr lang="en-US" sz="2100" dirty="0"/>
          </a:p>
        </p:txBody>
      </p:sp>
      <p:sp>
        <p:nvSpPr>
          <p:cNvPr id="14" name="Text 10"/>
          <p:cNvSpPr/>
          <p:nvPr/>
        </p:nvSpPr>
        <p:spPr>
          <a:xfrm>
            <a:off x="10394633" y="4588193"/>
            <a:ext cx="3449598" cy="430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 (disgiunzione logica)</a:t>
            </a:r>
            <a:endParaRPr lang="en-US" sz="2100" dirty="0"/>
          </a:p>
        </p:txBody>
      </p:sp>
      <p:sp>
        <p:nvSpPr>
          <p:cNvPr id="15" name="Text 11"/>
          <p:cNvSpPr/>
          <p:nvPr/>
        </p:nvSpPr>
        <p:spPr>
          <a:xfrm>
            <a:off x="10394633" y="5113258"/>
            <a:ext cx="3449598" cy="861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350"/>
              </a:lnSpc>
              <a:buSzPct val="100000"/>
              <a:buChar char="•"/>
            </a:pPr>
            <a:r>
              <a:rPr lang="en-US" sz="21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and (congiunzione logica)</a:t>
            </a:r>
            <a:endParaRPr lang="en-US" sz="2100" dirty="0"/>
          </a:p>
        </p:txBody>
      </p:sp>
      <p:sp>
        <p:nvSpPr>
          <p:cNvPr id="16" name="Text 12"/>
          <p:cNvSpPr/>
          <p:nvPr/>
        </p:nvSpPr>
        <p:spPr>
          <a:xfrm>
            <a:off x="5684758" y="7588806"/>
            <a:ext cx="212538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13958411" y="7588806"/>
            <a:ext cx="47363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25</a:t>
            </a:r>
            <a:endParaRPr lang="en-US" sz="155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4903"/>
            <a:ext cx="7649051" cy="797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Operazioni di Input e Output</a:t>
            </a:r>
            <a:endParaRPr lang="en-US" sz="5000" dirty="0"/>
          </a:p>
        </p:txBody>
      </p:sp>
      <p:sp>
        <p:nvSpPr>
          <p:cNvPr id="3" name="Text 1"/>
          <p:cNvSpPr/>
          <p:nvPr/>
        </p:nvSpPr>
        <p:spPr>
          <a:xfrm>
            <a:off x="793790" y="2432566"/>
            <a:ext cx="13042821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fornisce funzioni integrate per l'interazione con l'utente attraverso input da tastiera e output su schermo.</a:t>
            </a:r>
            <a:endParaRPr lang="en-US" sz="2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27772"/>
            <a:ext cx="6521410" cy="102072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8941" y="4403646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Funzione input()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048941" y="4955262"/>
            <a:ext cx="6011108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Acquisisce dati dall'utente tramite tastiera</a:t>
            </a:r>
            <a:endParaRPr lang="en-US" sz="20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127772"/>
            <a:ext cx="6521410" cy="10207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70351" y="4403646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Funzione print()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7570351" y="4955262"/>
            <a:ext cx="6011108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Visualizza messaggi e risultati sullo schermo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793790" y="5905619"/>
            <a:ext cx="13042821" cy="1198959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11" name="Shape 7"/>
          <p:cNvSpPr/>
          <p:nvPr/>
        </p:nvSpPr>
        <p:spPr>
          <a:xfrm>
            <a:off x="781050" y="5905619"/>
            <a:ext cx="13068300" cy="1198959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12" name="Text 8"/>
          <p:cNvSpPr/>
          <p:nvPr/>
        </p:nvSpPr>
        <p:spPr>
          <a:xfrm>
            <a:off x="1036201" y="6096953"/>
            <a:ext cx="12557998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nome = input("Inserisci il tuo nome: ")print("Ciao", nome, "!")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98358" y="7588806"/>
            <a:ext cx="21393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13944481" y="7588806"/>
            <a:ext cx="48756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26</a:t>
            </a:r>
            <a:endParaRPr lang="en-US" sz="15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7284"/>
            <a:ext cx="5795129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Funzione print() Avanzata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93790" y="2217063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funzione print() offre parametri opzionali per controllare la formattazione dell'output: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796421"/>
            <a:ext cx="13042821" cy="3067407"/>
          </a:xfrm>
          <a:prstGeom prst="roundRect">
            <a:avLst>
              <a:gd name="adj" fmla="val 10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804041"/>
            <a:ext cx="13027581" cy="610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14174" y="2939177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Parametro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3623429" y="2939177"/>
            <a:ext cx="99929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Descrizione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801410" y="3414474"/>
            <a:ext cx="13027581" cy="6104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14174" y="3549610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sep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3623429" y="3549610"/>
            <a:ext cx="99929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Specifica il separatore tra gli elementi (default: spazio)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801410" y="4024908"/>
            <a:ext cx="13027581" cy="610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14174" y="4160044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end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3623429" y="4160044"/>
            <a:ext cx="99929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Specifica il carattere finale (default: \n)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801410" y="4635341"/>
            <a:ext cx="13027581" cy="61043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14174" y="4770477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file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3623429" y="4770477"/>
            <a:ext cx="99929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Destinazione dell'output (default: schermo)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801410" y="5245775"/>
            <a:ext cx="13027581" cy="610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14174" y="5380911"/>
            <a:ext cx="217634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flush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3623429" y="5380911"/>
            <a:ext cx="999291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Invio immediato o bufferizzato (default: True)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93790" y="6103025"/>
            <a:ext cx="13042821" cy="999173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21" name="Shape 19"/>
          <p:cNvSpPr/>
          <p:nvPr/>
        </p:nvSpPr>
        <p:spPr>
          <a:xfrm>
            <a:off x="783193" y="6103025"/>
            <a:ext cx="13064014" cy="999173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</p:sp>
      <p:sp>
        <p:nvSpPr>
          <p:cNvPr id="22" name="Text 20"/>
          <p:cNvSpPr/>
          <p:nvPr/>
        </p:nvSpPr>
        <p:spPr>
          <a:xfrm>
            <a:off x="995839" y="6262449"/>
            <a:ext cx="12638723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print("alfa", "beta", "gamma", sep="-")# Output: alfa-beta-gamma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198358" y="7588806"/>
            <a:ext cx="21921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13891617" y="7588806"/>
            <a:ext cx="5404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27</a:t>
            </a:r>
            <a:endParaRPr lang="en-US" sz="15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33751"/>
            <a:ext cx="71901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Controllo del Flusso: Sequenza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4826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sequenza è la struttura più semplice: le istruzioni vengono eseguite una dopo l'altra nell'ordine in cui appaiono nel codice.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6280190" y="346364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280190" y="3818692"/>
            <a:ext cx="3664744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8" name="Text 4"/>
          <p:cNvSpPr/>
          <p:nvPr/>
        </p:nvSpPr>
        <p:spPr>
          <a:xfrm>
            <a:off x="6280190" y="399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Prima Istruzione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280190" y="4483418"/>
            <a:ext cx="36647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Viene eseguita per prima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171748" y="346364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10171748" y="3818692"/>
            <a:ext cx="3664863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2" name="Text 8"/>
          <p:cNvSpPr/>
          <p:nvPr/>
        </p:nvSpPr>
        <p:spPr>
          <a:xfrm>
            <a:off x="10171748" y="39929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Seconda Istruzione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171748" y="4483418"/>
            <a:ext cx="36648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Viene eseguita dopo la prima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280190" y="5243155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6280190" y="5598200"/>
            <a:ext cx="7556421" cy="3048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6" name="Text 12"/>
          <p:cNvSpPr/>
          <p:nvPr/>
        </p:nvSpPr>
        <p:spPr>
          <a:xfrm>
            <a:off x="6280190" y="57725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Terza Istruzione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6280190" y="62629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 così via in sequenza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5684758" y="7588806"/>
            <a:ext cx="21722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9" name="Text 15"/>
          <p:cNvSpPr/>
          <p:nvPr/>
        </p:nvSpPr>
        <p:spPr>
          <a:xfrm>
            <a:off x="13911501" y="7588806"/>
            <a:ext cx="5205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28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3588"/>
            <a:ext cx="7670244" cy="797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Struttura di Selezione: if-else</a:t>
            </a:r>
            <a:endParaRPr lang="en-US" sz="5000" dirty="0"/>
          </a:p>
        </p:txBody>
      </p:sp>
      <p:sp>
        <p:nvSpPr>
          <p:cNvPr id="3" name="Text 1"/>
          <p:cNvSpPr/>
          <p:nvPr/>
        </p:nvSpPr>
        <p:spPr>
          <a:xfrm>
            <a:off x="793790" y="2391251"/>
            <a:ext cx="13042821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selezione permette di eseguire blocchi di codice diversi in base al valore di una condizione booleana.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93790" y="3341608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Selezione a Una Via</a:t>
            </a:r>
            <a:endParaRPr lang="en-US" sz="2500" dirty="0"/>
          </a:p>
        </p:txBody>
      </p:sp>
      <p:sp>
        <p:nvSpPr>
          <p:cNvPr id="5" name="Shape 3"/>
          <p:cNvSpPr/>
          <p:nvPr/>
        </p:nvSpPr>
        <p:spPr>
          <a:xfrm>
            <a:off x="793790" y="4027289"/>
            <a:ext cx="6210181" cy="201525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6" name="Shape 4"/>
          <p:cNvSpPr/>
          <p:nvPr/>
        </p:nvSpPr>
        <p:spPr>
          <a:xfrm>
            <a:off x="781050" y="4027289"/>
            <a:ext cx="6235660" cy="2015252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7" name="Text 5"/>
          <p:cNvSpPr/>
          <p:nvPr/>
        </p:nvSpPr>
        <p:spPr>
          <a:xfrm>
            <a:off x="1036201" y="4218623"/>
            <a:ext cx="5725358" cy="1632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condizione:    # blocco eseguito se True    istruzione1    istruzione2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34049" y="3341608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Selezione a Due Vie</a:t>
            </a:r>
            <a:endParaRPr lang="en-US" sz="2500" dirty="0"/>
          </a:p>
        </p:txBody>
      </p:sp>
      <p:sp>
        <p:nvSpPr>
          <p:cNvPr id="9" name="Shape 7"/>
          <p:cNvSpPr/>
          <p:nvPr/>
        </p:nvSpPr>
        <p:spPr>
          <a:xfrm>
            <a:off x="7634049" y="4027289"/>
            <a:ext cx="6210181" cy="2831544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10" name="Shape 8"/>
          <p:cNvSpPr/>
          <p:nvPr/>
        </p:nvSpPr>
        <p:spPr>
          <a:xfrm>
            <a:off x="7621310" y="4027289"/>
            <a:ext cx="6235660" cy="2831544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11" name="Text 9"/>
          <p:cNvSpPr/>
          <p:nvPr/>
        </p:nvSpPr>
        <p:spPr>
          <a:xfrm>
            <a:off x="7876461" y="4218623"/>
            <a:ext cx="5725358" cy="2448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condizione: # blocco se True istruzione1else: # blocco se False istruzione2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98358" y="7588806"/>
            <a:ext cx="21393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3944481" y="7588806"/>
            <a:ext cx="48756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29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" y="2633305"/>
            <a:ext cx="4852868" cy="29642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95893" y="861536"/>
            <a:ext cx="7725013" cy="1583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L'Indice TIOBE: Conferma del Successo</a:t>
            </a:r>
            <a:endParaRPr lang="en-US" sz="4950" dirty="0"/>
          </a:p>
        </p:txBody>
      </p:sp>
      <p:sp>
        <p:nvSpPr>
          <p:cNvPr id="5" name="Text 1"/>
          <p:cNvSpPr/>
          <p:nvPr/>
        </p:nvSpPr>
        <p:spPr>
          <a:xfrm>
            <a:off x="6195893" y="2825353"/>
            <a:ext cx="7725013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L'indice TIOBE mostra la classifica della diffusione dei linguaggi di programmazione considerando parametri come la disponibilità mondiale di esperti, corsi dedicati e materiale didattico.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195893" y="4452938"/>
            <a:ext cx="3704153" cy="836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550"/>
              </a:lnSpc>
              <a:buNone/>
            </a:pPr>
            <a:r>
              <a:rPr lang="en-US" sz="6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1°</a:t>
            </a:r>
            <a:endParaRPr lang="en-US" sz="6550" dirty="0"/>
          </a:p>
        </p:txBody>
      </p:sp>
      <p:sp>
        <p:nvSpPr>
          <p:cNvPr id="7" name="Text 3"/>
          <p:cNvSpPr/>
          <p:nvPr/>
        </p:nvSpPr>
        <p:spPr>
          <a:xfrm>
            <a:off x="6464260" y="5605820"/>
            <a:ext cx="3167420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Posizione Python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6195893" y="6153626"/>
            <a:ext cx="3704153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Primo posto nella classifica mondiale dei linguaggi più utilizzati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10216753" y="4452938"/>
            <a:ext cx="3704153" cy="836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550"/>
              </a:lnSpc>
              <a:buNone/>
            </a:pPr>
            <a:r>
              <a:rPr lang="en-US" sz="6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85%</a:t>
            </a:r>
            <a:endParaRPr lang="en-US" sz="6550" dirty="0"/>
          </a:p>
        </p:txBody>
      </p:sp>
      <p:sp>
        <p:nvSpPr>
          <p:cNvPr id="10" name="Text 6"/>
          <p:cNvSpPr/>
          <p:nvPr/>
        </p:nvSpPr>
        <p:spPr>
          <a:xfrm>
            <a:off x="10485120" y="5605820"/>
            <a:ext cx="3167420" cy="395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Crescita Annuale</a:t>
            </a:r>
            <a:endParaRPr lang="en-US" sz="2450" dirty="0"/>
          </a:p>
        </p:txBody>
      </p:sp>
      <p:sp>
        <p:nvSpPr>
          <p:cNvPr id="11" name="Text 7"/>
          <p:cNvSpPr/>
          <p:nvPr/>
        </p:nvSpPr>
        <p:spPr>
          <a:xfrm>
            <a:off x="10216753" y="6153626"/>
            <a:ext cx="3704153" cy="810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Incremento nell'utilizzo rispetto agli anni precedenti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5663684" y="7658338"/>
            <a:ext cx="1888331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350" dirty="0"/>
          </a:p>
        </p:txBody>
      </p:sp>
      <p:sp>
        <p:nvSpPr>
          <p:cNvPr id="13" name="Text 9"/>
          <p:cNvSpPr/>
          <p:nvPr/>
        </p:nvSpPr>
        <p:spPr>
          <a:xfrm>
            <a:off x="14140696" y="7658338"/>
            <a:ext cx="312420" cy="283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</a:t>
            </a:r>
            <a:endParaRPr lang="en-US" sz="13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86282"/>
            <a:ext cx="4919305" cy="485691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1152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Selezione Multipla: elif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16419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Per gestire più condizioni in sequenza, Python offre la struttura if-elif-else: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2782253"/>
            <a:ext cx="7556421" cy="4331970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7" name="Shape 3"/>
          <p:cNvSpPr/>
          <p:nvPr/>
        </p:nvSpPr>
        <p:spPr>
          <a:xfrm>
            <a:off x="6268879" y="2782253"/>
            <a:ext cx="7579043" cy="4331970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8" name="Text 4"/>
          <p:cNvSpPr/>
          <p:nvPr/>
        </p:nvSpPr>
        <p:spPr>
          <a:xfrm>
            <a:off x="6495693" y="2952274"/>
            <a:ext cx="7125414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punteggio = int(input("Punteggio: "))if punteggio &gt;= 90: print("Classe A")elif punteggio &gt;= 80: print("Classe B")elif punteggio &gt;= 70: print("Classe C")elif punteggio &gt;= 60: print("Classe D")else: print("Classe E")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5684758" y="7588806"/>
            <a:ext cx="21722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3911501" y="7588806"/>
            <a:ext cx="5205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30</a:t>
            </a:r>
            <a:endParaRPr lang="en-US" sz="15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8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Struttura match/case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209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 versioni recenti di Python introducono la struttura match/case per selezioni multiple basate su valori specifici: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39045"/>
            <a:ext cx="13042821" cy="4331970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2839045"/>
            <a:ext cx="13065443" cy="4331970"/>
          </a:xfrm>
          <a:prstGeom prst="roundRect">
            <a:avLst>
              <a:gd name="adj" fmla="val 78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009067"/>
            <a:ext cx="12611814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match(punteggio): case (9 | 10): classe = "A" case 8: classe = "B" case 7: classe = "C" case 6: classe = "D" case other: classe = "E"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98358" y="7588806"/>
            <a:ext cx="21722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3911501" y="7588806"/>
            <a:ext cx="5205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31</a:t>
            </a:r>
            <a:endParaRPr lang="en-US" sz="15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654"/>
            <a:ext cx="7396996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Ciclo while: Ripetizione Indeterminata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1984058"/>
            <a:ext cx="1304282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Il ciclo while ripete un blocco di istruzioni finché una condizione rimane vera: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3159443" y="3696891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Valutazione Condizione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793790" y="4095274"/>
            <a:ext cx="466927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Controlla se la condizione è vera</a:t>
            </a:r>
            <a:endParaRPr lang="en-US" sz="1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1562" y="2559963"/>
            <a:ext cx="2967157" cy="2967157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162" y="3692545"/>
            <a:ext cx="275749" cy="34468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075063" y="2886075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Esecuzione Blocco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9075063" y="3284458"/>
            <a:ext cx="47615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Esegue le istruzioni se la condizione è vera</a:t>
            </a:r>
            <a:endParaRPr lang="en-US" sz="14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562" y="2559963"/>
            <a:ext cx="2967157" cy="2967157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302" y="3074491"/>
            <a:ext cx="275749" cy="34468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075063" y="4507825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Ritorno al Controllo</a:t>
            </a:r>
            <a:endParaRPr lang="en-US" sz="1800" dirty="0"/>
          </a:p>
        </p:txBody>
      </p:sp>
      <p:sp>
        <p:nvSpPr>
          <p:cNvPr id="13" name="Text 7"/>
          <p:cNvSpPr/>
          <p:nvPr/>
        </p:nvSpPr>
        <p:spPr>
          <a:xfrm>
            <a:off x="9075063" y="4906208"/>
            <a:ext cx="4761548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Torna a valutare la condizione</a:t>
            </a:r>
            <a:endParaRPr lang="en-US" sz="14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562" y="2559963"/>
            <a:ext cx="2967157" cy="2967157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4096" y="4846380"/>
            <a:ext cx="275749" cy="344686"/>
          </a:xfrm>
          <a:prstGeom prst="rect">
            <a:avLst/>
          </a:prstGeom>
        </p:spPr>
      </p:pic>
      <p:sp>
        <p:nvSpPr>
          <p:cNvPr id="16" name="Shape 8"/>
          <p:cNvSpPr/>
          <p:nvPr/>
        </p:nvSpPr>
        <p:spPr>
          <a:xfrm>
            <a:off x="793790" y="5734407"/>
            <a:ext cx="13042821" cy="1455420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7" name="Shape 9"/>
          <p:cNvSpPr/>
          <p:nvPr/>
        </p:nvSpPr>
        <p:spPr>
          <a:xfrm>
            <a:off x="784622" y="5734407"/>
            <a:ext cx="13061156" cy="1455420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</p:sp>
      <p:sp>
        <p:nvSpPr>
          <p:cNvPr id="18" name="Text 10"/>
          <p:cNvSpPr/>
          <p:nvPr/>
        </p:nvSpPr>
        <p:spPr>
          <a:xfrm>
            <a:off x="968812" y="5872520"/>
            <a:ext cx="12692777" cy="1179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 = 5while n &gt; 0: print(n) n = n - 1</a:t>
            </a:r>
            <a:endParaRPr lang="en-US" sz="1450" dirty="0"/>
          </a:p>
        </p:txBody>
      </p:sp>
      <p:sp>
        <p:nvSpPr>
          <p:cNvPr id="19" name="Text 11"/>
          <p:cNvSpPr/>
          <p:nvPr/>
        </p:nvSpPr>
        <p:spPr>
          <a:xfrm>
            <a:off x="198358" y="7588806"/>
            <a:ext cx="22411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20" name="Text 12"/>
          <p:cNvSpPr/>
          <p:nvPr/>
        </p:nvSpPr>
        <p:spPr>
          <a:xfrm>
            <a:off x="13842683" y="7588806"/>
            <a:ext cx="58935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32</a:t>
            </a:r>
            <a:endParaRPr lang="en-US" sz="15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867608"/>
            <a:ext cx="5875020" cy="518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Ciclo for: Ripetizione Determinata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14494" y="1717596"/>
            <a:ext cx="1320141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Il ciclo for itera su una sequenza di valori predefinita: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14494" y="2235756"/>
            <a:ext cx="13201412" cy="1602224"/>
          </a:xfrm>
          <a:prstGeom prst="roundRect">
            <a:avLst>
              <a:gd name="adj" fmla="val 155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7354" y="2258616"/>
            <a:ext cx="663416" cy="1556504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6" name="Text 4"/>
          <p:cNvSpPr/>
          <p:nvPr/>
        </p:nvSpPr>
        <p:spPr>
          <a:xfrm>
            <a:off x="944642" y="2881313"/>
            <a:ext cx="24872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1566624" y="2424470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Sequenza Esplicita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566624" y="2870121"/>
            <a:ext cx="12326422" cy="779145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1558409" y="2870121"/>
            <a:ext cx="12342852" cy="779145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1724263" y="2994422"/>
            <a:ext cx="12011144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(1, 2, 3, 4, 5):    print(i)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714494" y="4003834"/>
            <a:ext cx="13201412" cy="1602224"/>
          </a:xfrm>
          <a:prstGeom prst="roundRect">
            <a:avLst>
              <a:gd name="adj" fmla="val 155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37354" y="4026694"/>
            <a:ext cx="663416" cy="1556504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13" name="Text 11"/>
          <p:cNvSpPr/>
          <p:nvPr/>
        </p:nvSpPr>
        <p:spPr>
          <a:xfrm>
            <a:off x="944642" y="4649391"/>
            <a:ext cx="24872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566624" y="4192548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Funzione range()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566624" y="4638199"/>
            <a:ext cx="12326422" cy="779145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16" name="Shape 14"/>
          <p:cNvSpPr/>
          <p:nvPr/>
        </p:nvSpPr>
        <p:spPr>
          <a:xfrm>
            <a:off x="1558409" y="4638199"/>
            <a:ext cx="12342852" cy="779145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17" name="Text 15"/>
          <p:cNvSpPr/>
          <p:nvPr/>
        </p:nvSpPr>
        <p:spPr>
          <a:xfrm>
            <a:off x="1724263" y="4762500"/>
            <a:ext cx="12011144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range(1, 6):    print(i)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14494" y="5771912"/>
            <a:ext cx="13201412" cy="1602224"/>
          </a:xfrm>
          <a:prstGeom prst="roundRect">
            <a:avLst>
              <a:gd name="adj" fmla="val 1553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37354" y="5794772"/>
            <a:ext cx="663416" cy="1556504"/>
          </a:xfrm>
          <a:prstGeom prst="rect">
            <a:avLst/>
          </a:prstGeom>
          <a:solidFill>
            <a:srgbClr val="F2EEEE"/>
          </a:solidFill>
          <a:ln/>
        </p:spPr>
      </p:sp>
      <p:sp>
        <p:nvSpPr>
          <p:cNvPr id="20" name="Text 18"/>
          <p:cNvSpPr/>
          <p:nvPr/>
        </p:nvSpPr>
        <p:spPr>
          <a:xfrm>
            <a:off x="944642" y="6417469"/>
            <a:ext cx="248722" cy="310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1566624" y="5960626"/>
            <a:ext cx="2073235" cy="259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 Passo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1566624" y="6406277"/>
            <a:ext cx="12326422" cy="779145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23" name="Shape 21"/>
          <p:cNvSpPr/>
          <p:nvPr/>
        </p:nvSpPr>
        <p:spPr>
          <a:xfrm>
            <a:off x="1558409" y="6406277"/>
            <a:ext cx="12342852" cy="779145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</p:sp>
      <p:sp>
        <p:nvSpPr>
          <p:cNvPr id="24" name="Text 22"/>
          <p:cNvSpPr/>
          <p:nvPr/>
        </p:nvSpPr>
        <p:spPr>
          <a:xfrm>
            <a:off x="1724263" y="6530578"/>
            <a:ext cx="12011144" cy="530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i in range(10, 40, 5): print(i)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178594" y="7665006"/>
            <a:ext cx="201763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400" dirty="0"/>
          </a:p>
        </p:txBody>
      </p:sp>
      <p:sp>
        <p:nvSpPr>
          <p:cNvPr id="26" name="Text 24"/>
          <p:cNvSpPr/>
          <p:nvPr/>
        </p:nvSpPr>
        <p:spPr>
          <a:xfrm>
            <a:off x="13921264" y="7665006"/>
            <a:ext cx="530543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33</a:t>
            </a:r>
            <a:endParaRPr lang="en-US" sz="1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474952"/>
            <a:ext cx="4919305" cy="32795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0826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Controllo dei Cicli: break e continue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284035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fornisce istruzioni speciali per controllare l'esecuzione dei cicli: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3458408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310670" y="3488888"/>
            <a:ext cx="907256" cy="1669852"/>
          </a:xfrm>
          <a:prstGeom prst="rect">
            <a:avLst/>
          </a:prstGeom>
          <a:solidFill>
            <a:srgbClr val="F2EEEE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158" y="4111109"/>
            <a:ext cx="340162" cy="42529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44740" y="37157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break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444740" y="4206121"/>
            <a:ext cx="63613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Forza l'uscita immediata dal ciclo, interrompendo il processo iterativo</a:t>
            </a:r>
            <a:endParaRPr lang="en-US" sz="1750" dirty="0"/>
          </a:p>
        </p:txBody>
      </p:sp>
      <p:sp>
        <p:nvSpPr>
          <p:cNvPr id="11" name="Shape 6"/>
          <p:cNvSpPr/>
          <p:nvPr/>
        </p:nvSpPr>
        <p:spPr>
          <a:xfrm>
            <a:off x="6280190" y="5416034"/>
            <a:ext cx="7556421" cy="1730812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2" name="Shape 7"/>
          <p:cNvSpPr/>
          <p:nvPr/>
        </p:nvSpPr>
        <p:spPr>
          <a:xfrm>
            <a:off x="6310670" y="5446514"/>
            <a:ext cx="907256" cy="1669852"/>
          </a:xfrm>
          <a:prstGeom prst="rect">
            <a:avLst/>
          </a:prstGeom>
          <a:solidFill>
            <a:srgbClr val="F2EEEE"/>
          </a:solidFill>
          <a:ln/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158" y="6068735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44740" y="56733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continue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444740" y="6163747"/>
            <a:ext cx="63613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Ignora le istruzioni rimanenti del ciclo e passa alla successiva iterazione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5684758" y="7588806"/>
            <a:ext cx="21722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13911501" y="7588806"/>
            <a:ext cx="5205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34</a:t>
            </a:r>
            <a:endParaRPr lang="en-US" sz="155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9778"/>
            <a:ext cx="7383899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Esempio Pratico: Media dei Valori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93790" y="2169557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 programma che calcola la media dei valori inseriti dall'utente, ignorando quelli maggiori di 10 e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terminando con un valore negativo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: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93790" y="2748915"/>
            <a:ext cx="13042821" cy="4400788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3193" y="2748915"/>
            <a:ext cx="13064014" cy="4400788"/>
          </a:xfrm>
          <a:prstGeom prst="roundRect">
            <a:avLst>
              <a:gd name="adj" fmla="val 72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95839" y="2908340"/>
            <a:ext cx="12638723" cy="4081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somma = 0.0contatore = 0while True: numero = float(input("Inserire valore: ")) if numero &lt; 0: break if numero &gt; 10: continue somma += numero contatore += 1media = somma / contatoreprint("Media:", media)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98358" y="7588806"/>
            <a:ext cx="21921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3891617" y="7588806"/>
            <a:ext cx="5404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35</a:t>
            </a:r>
            <a:endParaRPr lang="en-US" sz="15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7506"/>
            <a:ext cx="4607362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Definizione di Funzioni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1941909"/>
            <a:ext cx="13042821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 funzioni permettono di evitare la replicazione del codice e rendono i programmi più modulari e leggibili: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1070134" y="3254931"/>
            <a:ext cx="3948351" cy="184190"/>
          </a:xfrm>
          <a:prstGeom prst="roundRect">
            <a:avLst>
              <a:gd name="adj" fmla="val 15009"/>
            </a:avLst>
          </a:prstGeom>
          <a:solidFill>
            <a:srgbClr val="F2EEEE"/>
          </a:solidFill>
          <a:ln/>
        </p:spPr>
      </p:sp>
      <p:sp>
        <p:nvSpPr>
          <p:cNvPr id="5" name="Shape 3"/>
          <p:cNvSpPr/>
          <p:nvPr/>
        </p:nvSpPr>
        <p:spPr>
          <a:xfrm>
            <a:off x="793790" y="3070562"/>
            <a:ext cx="552807" cy="552807"/>
          </a:xfrm>
          <a:prstGeom prst="roundRect">
            <a:avLst>
              <a:gd name="adj" fmla="val 82705"/>
            </a:avLst>
          </a:prstGeom>
          <a:solidFill>
            <a:srgbClr val="F2EEEE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2021" y="3174266"/>
            <a:ext cx="276344" cy="34551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77979" y="3807619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Definizione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77979" y="4206002"/>
            <a:ext cx="385643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Utilizzare la parola chiave 'def' seguita dal nome e parametri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5479137" y="2978468"/>
            <a:ext cx="3948351" cy="184190"/>
          </a:xfrm>
          <a:prstGeom prst="roundRect">
            <a:avLst>
              <a:gd name="adj" fmla="val 15009"/>
            </a:avLst>
          </a:prstGeom>
          <a:solidFill>
            <a:srgbClr val="F2EEEE"/>
          </a:solidFill>
          <a:ln/>
        </p:spPr>
      </p:sp>
      <p:sp>
        <p:nvSpPr>
          <p:cNvPr id="10" name="Shape 7"/>
          <p:cNvSpPr/>
          <p:nvPr/>
        </p:nvSpPr>
        <p:spPr>
          <a:xfrm>
            <a:off x="5202793" y="2794099"/>
            <a:ext cx="552807" cy="552807"/>
          </a:xfrm>
          <a:prstGeom prst="roundRect">
            <a:avLst>
              <a:gd name="adj" fmla="val 82705"/>
            </a:avLst>
          </a:prstGeom>
          <a:solidFill>
            <a:srgbClr val="F2EEE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025" y="2897803"/>
            <a:ext cx="276344" cy="34551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86983" y="3531156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Corpo della Funzione</a:t>
            </a:r>
            <a:endParaRPr lang="en-US" sz="1800" dirty="0"/>
          </a:p>
        </p:txBody>
      </p:sp>
      <p:sp>
        <p:nvSpPr>
          <p:cNvPr id="13" name="Text 9"/>
          <p:cNvSpPr/>
          <p:nvPr/>
        </p:nvSpPr>
        <p:spPr>
          <a:xfrm>
            <a:off x="5386983" y="3929539"/>
            <a:ext cx="3856434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Blocco di codice indentato che implementa la logica</a:t>
            </a:r>
            <a:endParaRPr lang="en-US" sz="1450" dirty="0"/>
          </a:p>
        </p:txBody>
      </p:sp>
      <p:sp>
        <p:nvSpPr>
          <p:cNvPr id="14" name="Shape 10"/>
          <p:cNvSpPr/>
          <p:nvPr/>
        </p:nvSpPr>
        <p:spPr>
          <a:xfrm>
            <a:off x="9888141" y="2702123"/>
            <a:ext cx="3948351" cy="184190"/>
          </a:xfrm>
          <a:prstGeom prst="roundRect">
            <a:avLst>
              <a:gd name="adj" fmla="val 15009"/>
            </a:avLst>
          </a:prstGeom>
          <a:solidFill>
            <a:srgbClr val="F2EEEE"/>
          </a:solidFill>
          <a:ln/>
        </p:spPr>
      </p:sp>
      <p:sp>
        <p:nvSpPr>
          <p:cNvPr id="15" name="Shape 11"/>
          <p:cNvSpPr/>
          <p:nvPr/>
        </p:nvSpPr>
        <p:spPr>
          <a:xfrm>
            <a:off x="9611797" y="2517755"/>
            <a:ext cx="552807" cy="552807"/>
          </a:xfrm>
          <a:prstGeom prst="roundRect">
            <a:avLst>
              <a:gd name="adj" fmla="val 82705"/>
            </a:avLst>
          </a:prstGeom>
          <a:solidFill>
            <a:srgbClr val="F2EEE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028" y="2621459"/>
            <a:ext cx="276344" cy="34551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95986" y="3254812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Valore di Ritorno</a:t>
            </a:r>
            <a:endParaRPr lang="en-US" sz="1800" dirty="0"/>
          </a:p>
        </p:txBody>
      </p:sp>
      <p:sp>
        <p:nvSpPr>
          <p:cNvPr id="18" name="Text 13"/>
          <p:cNvSpPr/>
          <p:nvPr/>
        </p:nvSpPr>
        <p:spPr>
          <a:xfrm>
            <a:off x="9795986" y="3653195"/>
            <a:ext cx="385643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Istruzione 'return' per restituire il risultato</a:t>
            </a:r>
            <a:endParaRPr lang="en-US" sz="1450" dirty="0"/>
          </a:p>
        </p:txBody>
      </p:sp>
      <p:sp>
        <p:nvSpPr>
          <p:cNvPr id="19" name="Shape 14"/>
          <p:cNvSpPr/>
          <p:nvPr/>
        </p:nvSpPr>
        <p:spPr>
          <a:xfrm>
            <a:off x="793790" y="5187077"/>
            <a:ext cx="13042821" cy="2045018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20" name="Shape 15"/>
          <p:cNvSpPr/>
          <p:nvPr/>
        </p:nvSpPr>
        <p:spPr>
          <a:xfrm>
            <a:off x="784622" y="5187077"/>
            <a:ext cx="13061156" cy="2045018"/>
          </a:xfrm>
          <a:prstGeom prst="roundRect">
            <a:avLst>
              <a:gd name="adj" fmla="val 1352"/>
            </a:avLst>
          </a:prstGeom>
          <a:solidFill>
            <a:srgbClr val="F2F2F2"/>
          </a:solidFill>
          <a:ln/>
        </p:spPr>
      </p:sp>
      <p:sp>
        <p:nvSpPr>
          <p:cNvPr id="21" name="Text 16"/>
          <p:cNvSpPr/>
          <p:nvPr/>
        </p:nvSpPr>
        <p:spPr>
          <a:xfrm>
            <a:off x="968812" y="5325189"/>
            <a:ext cx="12692777" cy="176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fattoriale(n): f = 1 while n &gt; 0: f = f * n n = n - 1 return f</a:t>
            </a:r>
            <a:endParaRPr lang="en-US" sz="1450" dirty="0"/>
          </a:p>
        </p:txBody>
      </p:sp>
      <p:sp>
        <p:nvSpPr>
          <p:cNvPr id="22" name="Text 17"/>
          <p:cNvSpPr/>
          <p:nvPr/>
        </p:nvSpPr>
        <p:spPr>
          <a:xfrm>
            <a:off x="198358" y="7588806"/>
            <a:ext cx="22411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13842683" y="7588806"/>
            <a:ext cx="58935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36</a:t>
            </a:r>
            <a:endParaRPr lang="en-US" sz="15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1483"/>
            <a:ext cx="7088267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Invocazione di Funzioni</a:t>
            </a:r>
            <a:endParaRPr lang="en-US" sz="5550" dirty="0"/>
          </a:p>
        </p:txBody>
      </p:sp>
      <p:sp>
        <p:nvSpPr>
          <p:cNvPr id="3" name="Text 1"/>
          <p:cNvSpPr/>
          <p:nvPr/>
        </p:nvSpPr>
        <p:spPr>
          <a:xfrm>
            <a:off x="793790" y="2844403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Una funzione viene invocata specificandone il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nome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e i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parametri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. Il risultato può essere assegnato a una variabile o utilizzato direttamente: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70390"/>
            <a:ext cx="4347567" cy="11340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77278" y="5487948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Assegnazione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077278" y="6101001"/>
            <a:ext cx="3780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risultato = fattoriale(5)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357" y="4070390"/>
            <a:ext cx="4347567" cy="113407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24845" y="5487948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Uso Diretto</a:t>
            </a:r>
            <a:endParaRPr lang="en-US" sz="2750" dirty="0"/>
          </a:p>
        </p:txBody>
      </p:sp>
      <p:sp>
        <p:nvSpPr>
          <p:cNvPr id="9" name="Text 5"/>
          <p:cNvSpPr/>
          <p:nvPr/>
        </p:nvSpPr>
        <p:spPr>
          <a:xfrm>
            <a:off x="5424845" y="6101001"/>
            <a:ext cx="3780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print(fattoriale(5))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8924" y="4070390"/>
            <a:ext cx="4347567" cy="113407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72412" y="5487948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 Espressioni</a:t>
            </a:r>
            <a:endParaRPr lang="en-US" sz="2750" dirty="0"/>
          </a:p>
        </p:txBody>
      </p:sp>
      <p:sp>
        <p:nvSpPr>
          <p:cNvPr id="12" name="Text 7"/>
          <p:cNvSpPr/>
          <p:nvPr/>
        </p:nvSpPr>
        <p:spPr>
          <a:xfrm>
            <a:off x="9772412" y="6101001"/>
            <a:ext cx="37805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x = fattoriale(n) / fattoriale(k)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98358" y="7588806"/>
            <a:ext cx="2112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3970913" y="7588806"/>
            <a:ext cx="46112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37</a:t>
            </a:r>
            <a:endParaRPr lang="en-US" sz="15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143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Passaggio dei Parametri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738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Il passaggio dei parametri in Python avviene associando gli oggetti in memoria alle etichette dei parametri formali: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299960" y="2791897"/>
            <a:ext cx="30480" cy="4426268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6410087" y="3031808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6" name="Shape 4"/>
          <p:cNvSpPr/>
          <p:nvPr/>
        </p:nvSpPr>
        <p:spPr>
          <a:xfrm>
            <a:off x="7060049" y="27918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7145119" y="283440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3345894" y="2869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Parametri Posizionali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3790" y="3360182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L'associazione avviene per posizione: primo con primo, secondo con secondo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539871" y="4392692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1" name="Shape 9"/>
          <p:cNvSpPr/>
          <p:nvPr/>
        </p:nvSpPr>
        <p:spPr>
          <a:xfrm>
            <a:off x="7060049" y="41527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2" name="Text 10"/>
          <p:cNvSpPr/>
          <p:nvPr/>
        </p:nvSpPr>
        <p:spPr>
          <a:xfrm>
            <a:off x="7145119" y="419528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8449270" y="42306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Parametri per Nome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8449270" y="4721066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Specificare esplicitamente il nome del parametro seguito dal valore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6410087" y="5565696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D8D4D4"/>
          </a:solidFill>
          <a:ln/>
        </p:spPr>
      </p:sp>
      <p:sp>
        <p:nvSpPr>
          <p:cNvPr id="16" name="Shape 14"/>
          <p:cNvSpPr/>
          <p:nvPr/>
        </p:nvSpPr>
        <p:spPr>
          <a:xfrm>
            <a:off x="7060049" y="53257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7" name="Text 15"/>
          <p:cNvSpPr/>
          <p:nvPr/>
        </p:nvSpPr>
        <p:spPr>
          <a:xfrm>
            <a:off x="7145119" y="536829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3345894" y="54036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Parametri di Default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5894070"/>
            <a:ext cx="53873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Valori predefiniti per parametri opzionali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198358" y="7588806"/>
            <a:ext cx="21722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13911501" y="7588806"/>
            <a:ext cx="52054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38</a:t>
            </a:r>
            <a:endParaRPr lang="en-US" sz="15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25962"/>
            <a:ext cx="6025039" cy="753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Visibilità delle Variabili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793790" y="2260997"/>
            <a:ext cx="130428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L'organizzazione del codice mediante funzioni introduce il concetto di visibilità delle variabili: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917627"/>
            <a:ext cx="2152055" cy="13885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84890" y="3572113"/>
            <a:ext cx="338852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5371386" y="3158609"/>
            <a:ext cx="301251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Globali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5371386" y="3679627"/>
            <a:ext cx="3014782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Visibili in tutto il programma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190649" y="4321016"/>
            <a:ext cx="8585716" cy="15240"/>
          </a:xfrm>
          <a:prstGeom prst="roundRect">
            <a:avLst>
              <a:gd name="adj" fmla="val 237209"/>
            </a:avLst>
          </a:prstGeom>
          <a:solidFill>
            <a:srgbClr val="D8D4D4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366379"/>
            <a:ext cx="4304109" cy="1388507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84890" y="4848820"/>
            <a:ext cx="338852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6447473" y="4607362"/>
            <a:ext cx="2786301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Locali</a:t>
            </a:r>
            <a:endParaRPr lang="en-US" sz="2350" dirty="0"/>
          </a:p>
        </p:txBody>
      </p:sp>
      <p:sp>
        <p:nvSpPr>
          <p:cNvPr id="12" name="Text 8"/>
          <p:cNvSpPr/>
          <p:nvPr/>
        </p:nvSpPr>
        <p:spPr>
          <a:xfrm>
            <a:off x="6447473" y="5128379"/>
            <a:ext cx="278630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Visibili solo nella funzione</a:t>
            </a:r>
            <a:endParaRPr lang="en-US" sz="1850" dirty="0"/>
          </a:p>
        </p:txBody>
      </p:sp>
      <p:sp>
        <p:nvSpPr>
          <p:cNvPr id="13" name="Shape 9"/>
          <p:cNvSpPr/>
          <p:nvPr/>
        </p:nvSpPr>
        <p:spPr>
          <a:xfrm>
            <a:off x="6266736" y="5769769"/>
            <a:ext cx="7509629" cy="15240"/>
          </a:xfrm>
          <a:prstGeom prst="roundRect">
            <a:avLst>
              <a:gd name="adj" fmla="val 237209"/>
            </a:avLst>
          </a:prstGeom>
          <a:solidFill>
            <a:srgbClr val="D8D4D4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815132"/>
            <a:ext cx="6456164" cy="1388507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84890" y="6297573"/>
            <a:ext cx="338852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50"/>
              </a:lnSpc>
              <a:buNone/>
            </a:pPr>
            <a:r>
              <a:rPr lang="en-US" sz="26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1"/>
          <p:cNvSpPr/>
          <p:nvPr/>
        </p:nvSpPr>
        <p:spPr>
          <a:xfrm>
            <a:off x="7523440" y="6056114"/>
            <a:ext cx="301251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Non-locali</a:t>
            </a:r>
            <a:endParaRPr lang="en-US" sz="2350" dirty="0"/>
          </a:p>
        </p:txBody>
      </p:sp>
      <p:sp>
        <p:nvSpPr>
          <p:cNvPr id="17" name="Text 12"/>
          <p:cNvSpPr/>
          <p:nvPr/>
        </p:nvSpPr>
        <p:spPr>
          <a:xfrm>
            <a:off x="7523440" y="6577132"/>
            <a:ext cx="3032998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Variabili di funzioni annidate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198358" y="7588806"/>
            <a:ext cx="21547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13929003" y="7588806"/>
            <a:ext cx="50303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39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3038"/>
            <a:ext cx="7245668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Perché Scegliere Python?</a:t>
            </a:r>
            <a:endParaRPr lang="en-US" sz="5550" dirty="0"/>
          </a:p>
        </p:txBody>
      </p:sp>
      <p:sp>
        <p:nvSpPr>
          <p:cNvPr id="3" name="Shape 1"/>
          <p:cNvSpPr/>
          <p:nvPr/>
        </p:nvSpPr>
        <p:spPr>
          <a:xfrm>
            <a:off x="793790" y="2895957"/>
            <a:ext cx="4158615" cy="3890605"/>
          </a:xfrm>
          <a:prstGeom prst="roundRect">
            <a:avLst>
              <a:gd name="adj" fmla="val 1093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077278" y="3179445"/>
            <a:ext cx="3591639" cy="886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Curva di Apprendimento</a:t>
            </a:r>
            <a:endParaRPr lang="en-US" sz="2750" dirty="0"/>
          </a:p>
        </p:txBody>
      </p:sp>
      <p:sp>
        <p:nvSpPr>
          <p:cNvPr id="5" name="Text 3"/>
          <p:cNvSpPr/>
          <p:nvPr/>
        </p:nvSpPr>
        <p:spPr>
          <a:xfrm>
            <a:off x="1077278" y="4235529"/>
            <a:ext cx="3591639" cy="2267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 i linguaggi di programmazione è quello con la curva di apprendimento iniziale meno ripida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5235893" y="2895957"/>
            <a:ext cx="4158615" cy="3890605"/>
          </a:xfrm>
          <a:prstGeom prst="roundRect">
            <a:avLst>
              <a:gd name="adj" fmla="val 1093"/>
            </a:avLst>
          </a:prstGeom>
          <a:solidFill>
            <a:srgbClr val="F2EEEE"/>
          </a:solidFill>
          <a:ln/>
        </p:spPr>
      </p:sp>
      <p:sp>
        <p:nvSpPr>
          <p:cNvPr id="7" name="Text 5"/>
          <p:cNvSpPr/>
          <p:nvPr/>
        </p:nvSpPr>
        <p:spPr>
          <a:xfrm>
            <a:off x="5519380" y="3179445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Alto Livello</a:t>
            </a:r>
            <a:endParaRPr lang="en-US" sz="2750" dirty="0"/>
          </a:p>
        </p:txBody>
      </p:sp>
      <p:sp>
        <p:nvSpPr>
          <p:cNvPr id="8" name="Text 6"/>
          <p:cNvSpPr/>
          <p:nvPr/>
        </p:nvSpPr>
        <p:spPr>
          <a:xfrm>
            <a:off x="5519380" y="3792498"/>
            <a:ext cx="3591639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Linguaggio di alto livello con garbage collector che semplifica la gestione della memoria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9677995" y="2895957"/>
            <a:ext cx="4158615" cy="3890605"/>
          </a:xfrm>
          <a:prstGeom prst="roundRect">
            <a:avLst>
              <a:gd name="adj" fmla="val 1093"/>
            </a:avLst>
          </a:prstGeom>
          <a:solidFill>
            <a:srgbClr val="F2EEEE"/>
          </a:solidFill>
          <a:ln/>
        </p:spPr>
      </p:sp>
      <p:sp>
        <p:nvSpPr>
          <p:cNvPr id="10" name="Text 8"/>
          <p:cNvSpPr/>
          <p:nvPr/>
        </p:nvSpPr>
        <p:spPr>
          <a:xfrm>
            <a:off x="9961483" y="3179445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Interpretato</a:t>
            </a:r>
            <a:endParaRPr lang="en-US" sz="2750" dirty="0"/>
          </a:p>
        </p:txBody>
      </p:sp>
      <p:sp>
        <p:nvSpPr>
          <p:cNvPr id="11" name="Text 9"/>
          <p:cNvSpPr/>
          <p:nvPr/>
        </p:nvSpPr>
        <p:spPr>
          <a:xfrm>
            <a:off x="9961483" y="3792498"/>
            <a:ext cx="3591639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Usabile su qualsiasi macchina e sistema operativo con interprete Python installato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98358" y="7588806"/>
            <a:ext cx="2112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4082355" y="7588806"/>
            <a:ext cx="3496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4</a:t>
            </a:r>
            <a:endParaRPr lang="en-US" sz="15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83945"/>
            <a:ext cx="8011120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Ricorsione: Funzioni che si Auto-invocano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2028349"/>
            <a:ext cx="13042821" cy="737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Una funzione può invocare se stessa, creando un meccanismo ricorsivo utile per risolvere problemi che si possono scomporre in sottoproblemi simili: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793790" y="2972872"/>
            <a:ext cx="13042821" cy="1750219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784622" y="2972872"/>
            <a:ext cx="13061156" cy="1750219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968812" y="3110984"/>
            <a:ext cx="12692777" cy="1473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def sommaNum(n):    if n == 1:        return n    else:        return n + sommaNum(n - 1)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2424113" y="4930378"/>
            <a:ext cx="3260646" cy="1061561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895" y="5299234"/>
            <a:ext cx="259080" cy="32385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868948" y="5114568"/>
            <a:ext cx="223218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Caso Base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5868948" y="5512951"/>
            <a:ext cx="2232184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Condizione di terminazione</a:t>
            </a:r>
            <a:endParaRPr lang="en-US" sz="1450" dirty="0"/>
          </a:p>
        </p:txBody>
      </p:sp>
      <p:sp>
        <p:nvSpPr>
          <p:cNvPr id="11" name="Shape 8"/>
          <p:cNvSpPr/>
          <p:nvPr/>
        </p:nvSpPr>
        <p:spPr>
          <a:xfrm>
            <a:off x="5776793" y="5982414"/>
            <a:ext cx="7967782" cy="11430"/>
          </a:xfrm>
          <a:prstGeom prst="roundRect">
            <a:avLst>
              <a:gd name="adj" fmla="val 241861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793790" y="6083975"/>
            <a:ext cx="6521410" cy="1061561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895" y="6452830"/>
            <a:ext cx="259080" cy="32385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499390" y="6268164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Chiamata Ricorsiva</a:t>
            </a:r>
            <a:endParaRPr lang="en-US" sz="1800" dirty="0"/>
          </a:p>
        </p:txBody>
      </p:sp>
      <p:sp>
        <p:nvSpPr>
          <p:cNvPr id="15" name="Text 11"/>
          <p:cNvSpPr/>
          <p:nvPr/>
        </p:nvSpPr>
        <p:spPr>
          <a:xfrm>
            <a:off x="7499390" y="6666548"/>
            <a:ext cx="2740462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Invocazione con problema ridotto</a:t>
            </a:r>
            <a:endParaRPr lang="en-US" sz="1450" dirty="0"/>
          </a:p>
        </p:txBody>
      </p:sp>
      <p:sp>
        <p:nvSpPr>
          <p:cNvPr id="16" name="Text 12"/>
          <p:cNvSpPr/>
          <p:nvPr/>
        </p:nvSpPr>
        <p:spPr>
          <a:xfrm>
            <a:off x="198358" y="7588806"/>
            <a:ext cx="22411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13842683" y="7588806"/>
            <a:ext cx="58935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40</a:t>
            </a:r>
            <a:endParaRPr lang="en-US" sz="155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67264"/>
            <a:ext cx="7472124" cy="797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Tuple: Sequenze Immutabili</a:t>
            </a:r>
            <a:endParaRPr lang="en-US" sz="5000" dirty="0"/>
          </a:p>
        </p:txBody>
      </p:sp>
      <p:sp>
        <p:nvSpPr>
          <p:cNvPr id="4" name="Text 1"/>
          <p:cNvSpPr/>
          <p:nvPr/>
        </p:nvSpPr>
        <p:spPr>
          <a:xfrm>
            <a:off x="793790" y="2147292"/>
            <a:ext cx="7556421" cy="1224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 tuple sono sequenze ordinate di elementi che possono appartenere a tipi diversi e ammettono duplicati, ma non permettono modifiche: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793790" y="3658791"/>
            <a:ext cx="3650575" cy="1878211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48941" y="3913942"/>
            <a:ext cx="3140273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Definizione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048941" y="4465558"/>
            <a:ext cx="3140273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 = (1, 2, 'tre', 4.5)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4699516" y="3658791"/>
            <a:ext cx="3650694" cy="1878211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954667" y="3913942"/>
            <a:ext cx="3140393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Accesso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4954667" y="4465558"/>
            <a:ext cx="3140393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elemento = t[0] # primo elemento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793790" y="5792153"/>
            <a:ext cx="7556421" cy="1470065"/>
          </a:xfrm>
          <a:prstGeom prst="roundRect">
            <a:avLst>
              <a:gd name="adj" fmla="val 2604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048941" y="6047303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Slicing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1048941" y="6598920"/>
            <a:ext cx="7046119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sottotupla = t[1:3]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198358" y="7588806"/>
            <a:ext cx="21393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8458081" y="7588806"/>
            <a:ext cx="48756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41</a:t>
            </a:r>
            <a:endParaRPr lang="en-US" sz="155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7889"/>
            <a:ext cx="8249364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Liste: Sequenze Modificabili</a:t>
            </a:r>
            <a:endParaRPr lang="en-US" sz="5550" dirty="0"/>
          </a:p>
        </p:txBody>
      </p:sp>
      <p:sp>
        <p:nvSpPr>
          <p:cNvPr id="3" name="Text 1"/>
          <p:cNvSpPr/>
          <p:nvPr/>
        </p:nvSpPr>
        <p:spPr>
          <a:xfrm>
            <a:off x="793790" y="3610808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 liste sono simili alle tuple ma permettono modifiche agli elementi e alla dimensione della collezione: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383286"/>
            <a:ext cx="708779" cy="70877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56899" y="4551521"/>
            <a:ext cx="3048238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Creazione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1856899" y="5164574"/>
            <a:ext cx="304823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lista = [1, 2, 3, 'quattro']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467" y="4383286"/>
            <a:ext cx="708779" cy="70877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322576" y="4551521"/>
            <a:ext cx="3048238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Modifica</a:t>
            </a:r>
            <a:endParaRPr lang="en-US" sz="2750" dirty="0"/>
          </a:p>
        </p:txBody>
      </p:sp>
      <p:sp>
        <p:nvSpPr>
          <p:cNvPr id="9" name="Text 5"/>
          <p:cNvSpPr/>
          <p:nvPr/>
        </p:nvSpPr>
        <p:spPr>
          <a:xfrm>
            <a:off x="6322576" y="5164574"/>
            <a:ext cx="304823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lista[0] = 'nuovo_valore'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144" y="4383286"/>
            <a:ext cx="708779" cy="70877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788253" y="4551521"/>
            <a:ext cx="3048238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Aggiunta</a:t>
            </a:r>
            <a:endParaRPr lang="en-US" sz="2750" dirty="0"/>
          </a:p>
        </p:txBody>
      </p:sp>
      <p:sp>
        <p:nvSpPr>
          <p:cNvPr id="12" name="Text 7"/>
          <p:cNvSpPr/>
          <p:nvPr/>
        </p:nvSpPr>
        <p:spPr>
          <a:xfrm>
            <a:off x="10788253" y="5164574"/>
            <a:ext cx="3048238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lista.append('nuovo_elemento')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98358" y="7588806"/>
            <a:ext cx="2112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4" name="Text 9"/>
          <p:cNvSpPr/>
          <p:nvPr/>
        </p:nvSpPr>
        <p:spPr>
          <a:xfrm>
            <a:off x="13970913" y="7588806"/>
            <a:ext cx="46112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42</a:t>
            </a:r>
            <a:endParaRPr lang="en-US" sz="155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44779"/>
            <a:ext cx="4607362" cy="57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Operazioni su Stringhe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93790" y="2989183"/>
            <a:ext cx="13042821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 stringhe in Python sono sequenze immutabili di caratteri con molte operazioni specializzate: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93790" y="3491270"/>
            <a:ext cx="6429256" cy="1402080"/>
          </a:xfrm>
          <a:prstGeom prst="roundRect">
            <a:avLst>
              <a:gd name="adj" fmla="val 197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00839" y="3698319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Accesso ai Caratteri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1000839" y="4096703"/>
            <a:ext cx="6015157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 = "Python"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print(s[0]) # 'P'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407235" y="3491270"/>
            <a:ext cx="6429375" cy="1402080"/>
          </a:xfrm>
          <a:prstGeom prst="roundRect">
            <a:avLst>
              <a:gd name="adj" fmla="val 1972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614285" y="3698319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Slicing</a:t>
            </a:r>
            <a:endParaRPr lang="en-US" sz="1800" dirty="0"/>
          </a:p>
        </p:txBody>
      </p:sp>
      <p:sp>
        <p:nvSpPr>
          <p:cNvPr id="9" name="Text 7"/>
          <p:cNvSpPr/>
          <p:nvPr/>
        </p:nvSpPr>
        <p:spPr>
          <a:xfrm>
            <a:off x="7614285" y="4096703"/>
            <a:ext cx="601527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print(s[1:4]) # 'yth'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793790" y="5077539"/>
            <a:ext cx="6429256" cy="1107281"/>
          </a:xfrm>
          <a:prstGeom prst="roundRect">
            <a:avLst>
              <a:gd name="adj" fmla="val 249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000839" y="5284589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Concatenazione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1000839" y="5682972"/>
            <a:ext cx="6015157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nuovo = s + " 3.9"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7407235" y="5077539"/>
            <a:ext cx="6429375" cy="1107281"/>
          </a:xfrm>
          <a:prstGeom prst="roundRect">
            <a:avLst>
              <a:gd name="adj" fmla="val 2497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614285" y="5284589"/>
            <a:ext cx="230362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F-strings</a:t>
            </a:r>
            <a:endParaRPr lang="en-US" sz="1800" dirty="0"/>
          </a:p>
        </p:txBody>
      </p:sp>
      <p:sp>
        <p:nvSpPr>
          <p:cNvPr id="15" name="Text 13"/>
          <p:cNvSpPr/>
          <p:nvPr/>
        </p:nvSpPr>
        <p:spPr>
          <a:xfrm>
            <a:off x="7614285" y="5682972"/>
            <a:ext cx="6015276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f"Il valore è {variabile}"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198358" y="7588806"/>
            <a:ext cx="22411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13842683" y="7588806"/>
            <a:ext cx="58935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43</a:t>
            </a:r>
            <a:endParaRPr lang="en-US" sz="155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59180"/>
            <a:ext cx="6379488" cy="7973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Applicazioni Pratiche</a:t>
            </a:r>
            <a:endParaRPr lang="en-US" sz="5000" dirty="0"/>
          </a:p>
        </p:txBody>
      </p:sp>
      <p:sp>
        <p:nvSpPr>
          <p:cNvPr id="3" name="Text 1"/>
          <p:cNvSpPr/>
          <p:nvPr/>
        </p:nvSpPr>
        <p:spPr>
          <a:xfrm>
            <a:off x="793790" y="2366843"/>
            <a:ext cx="13042821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trova applicazione in numerosi domini grazie alla sua versatilità e alle librerie specializzate: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2071330" y="3513534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Analisi Dati</a:t>
            </a:r>
            <a:endParaRPr lang="en-US" sz="2500" dirty="0"/>
          </a:p>
        </p:txBody>
      </p:sp>
      <p:sp>
        <p:nvSpPr>
          <p:cNvPr id="5" name="Text 3"/>
          <p:cNvSpPr/>
          <p:nvPr/>
        </p:nvSpPr>
        <p:spPr>
          <a:xfrm>
            <a:off x="793790" y="4065151"/>
            <a:ext cx="4467225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Pandas, NumPy per elaborazione dati</a:t>
            </a:r>
            <a:endParaRPr lang="en-US" sz="20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61015" y="3062049"/>
            <a:ext cx="4108371" cy="4108371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833" y="4270058"/>
            <a:ext cx="358735" cy="4485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69385" y="3139321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Machine Learning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9369385" y="3690938"/>
            <a:ext cx="4467225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Scikit-learn, TensorFlow, PyTorch</a:t>
            </a:r>
            <a:endParaRPr lang="en-US" sz="20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015" y="3062049"/>
            <a:ext cx="4108371" cy="4108371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2599" y="3885724"/>
            <a:ext cx="358735" cy="44850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79687" y="4636294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Sviluppo Web</a:t>
            </a:r>
            <a:endParaRPr lang="en-US" sz="2500" dirty="0"/>
          </a:p>
        </p:txBody>
      </p:sp>
      <p:sp>
        <p:nvSpPr>
          <p:cNvPr id="13" name="Text 7"/>
          <p:cNvSpPr/>
          <p:nvPr/>
        </p:nvSpPr>
        <p:spPr>
          <a:xfrm>
            <a:off x="9879687" y="5187910"/>
            <a:ext cx="3956923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Django, Flask per applicazioni web</a:t>
            </a:r>
            <a:endParaRPr lang="en-US" sz="20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015" y="3062049"/>
            <a:ext cx="4108371" cy="4108371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3643" y="4891921"/>
            <a:ext cx="358735" cy="44850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369385" y="6133267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Automazione</a:t>
            </a:r>
            <a:endParaRPr lang="en-US" sz="2500" dirty="0"/>
          </a:p>
        </p:txBody>
      </p:sp>
      <p:sp>
        <p:nvSpPr>
          <p:cNvPr id="17" name="Text 9"/>
          <p:cNvSpPr/>
          <p:nvPr/>
        </p:nvSpPr>
        <p:spPr>
          <a:xfrm>
            <a:off x="9369385" y="6684883"/>
            <a:ext cx="4467225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Script per automatizzare processi</a:t>
            </a:r>
            <a:endParaRPr lang="en-US" sz="20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61015" y="3062049"/>
            <a:ext cx="4108371" cy="4108371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599" y="5897999"/>
            <a:ext cx="358735" cy="448508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2071330" y="5759053"/>
            <a:ext cx="3189684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Calcolo Scientifico</a:t>
            </a:r>
            <a:endParaRPr lang="en-US" sz="2500" dirty="0"/>
          </a:p>
        </p:txBody>
      </p:sp>
      <p:sp>
        <p:nvSpPr>
          <p:cNvPr id="21" name="Text 11"/>
          <p:cNvSpPr/>
          <p:nvPr/>
        </p:nvSpPr>
        <p:spPr>
          <a:xfrm>
            <a:off x="793790" y="6310670"/>
            <a:ext cx="4467225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SciPy, Matplotlib per ricerca</a:t>
            </a:r>
            <a:endParaRPr lang="en-US" sz="2000" dirty="0"/>
          </a:p>
        </p:txBody>
      </p:sp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1015" y="3062049"/>
            <a:ext cx="4108371" cy="4108371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9833" y="5513665"/>
            <a:ext cx="358735" cy="448508"/>
          </a:xfrm>
          <a:prstGeom prst="rect">
            <a:avLst/>
          </a:prstGeom>
        </p:spPr>
      </p:pic>
      <p:sp>
        <p:nvSpPr>
          <p:cNvPr id="24" name="Text 12"/>
          <p:cNvSpPr/>
          <p:nvPr/>
        </p:nvSpPr>
        <p:spPr>
          <a:xfrm>
            <a:off x="198358" y="7588806"/>
            <a:ext cx="21393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25" name="Text 13"/>
          <p:cNvSpPr/>
          <p:nvPr/>
        </p:nvSpPr>
        <p:spPr>
          <a:xfrm>
            <a:off x="13944481" y="7588806"/>
            <a:ext cx="48756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44</a:t>
            </a:r>
            <a:endParaRPr lang="en-US" sz="15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90255"/>
            <a:ext cx="5316260" cy="664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Il Futuro con Python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93790" y="2073712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continua a evolversi e a conquistare nuovi domini applicativi. La sua semplicità, potenza e vasta community lo rendono la scelta ideale per chi inizia a programmare e per professionisti esperti.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3439716"/>
            <a:ext cx="2341602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3M+</a:t>
            </a:r>
            <a:endParaRPr lang="en-US" sz="5500" dirty="0"/>
          </a:p>
        </p:txBody>
      </p:sp>
      <p:sp>
        <p:nvSpPr>
          <p:cNvPr id="6" name="Text 3"/>
          <p:cNvSpPr/>
          <p:nvPr/>
        </p:nvSpPr>
        <p:spPr>
          <a:xfrm>
            <a:off x="793790" y="4407098"/>
            <a:ext cx="234160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Pacchetti PyPI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793790" y="4866918"/>
            <a:ext cx="234160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Librerie disponibili nell'ecosistema Python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401139" y="3439716"/>
            <a:ext cx="2341602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15M+</a:t>
            </a:r>
            <a:endParaRPr lang="en-US" sz="5500" dirty="0"/>
          </a:p>
        </p:txBody>
      </p:sp>
      <p:sp>
        <p:nvSpPr>
          <p:cNvPr id="9" name="Text 6"/>
          <p:cNvSpPr/>
          <p:nvPr/>
        </p:nvSpPr>
        <p:spPr>
          <a:xfrm>
            <a:off x="3401139" y="4407098"/>
            <a:ext cx="2341602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Sviluppatori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3401139" y="4866918"/>
            <a:ext cx="234160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Programmatori Python nel mondo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008489" y="3439716"/>
            <a:ext cx="2341721" cy="701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00"/>
              </a:lnSpc>
              <a:buNone/>
            </a:pPr>
            <a:r>
              <a:rPr lang="en-US" sz="5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1°</a:t>
            </a:r>
            <a:endParaRPr lang="en-US" sz="5500" dirty="0"/>
          </a:p>
        </p:txBody>
      </p:sp>
      <p:sp>
        <p:nvSpPr>
          <p:cNvPr id="12" name="Text 9"/>
          <p:cNvSpPr/>
          <p:nvPr/>
        </p:nvSpPr>
        <p:spPr>
          <a:xfrm>
            <a:off x="6008489" y="4407098"/>
            <a:ext cx="2341721" cy="6646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Linguaggio più Amato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008489" y="5199221"/>
            <a:ext cx="234172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Nelle classifiche degli sviluppatori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93790" y="6118741"/>
            <a:ext cx="7556421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Che tu stia iniziando il tuo percorso nella programmazione o sia un esperto in cerca di nuove sfide, Python offre gli strumenti per trasformare le tue idee in realtà.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98358" y="7588806"/>
            <a:ext cx="219217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8405217" y="7588806"/>
            <a:ext cx="54042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45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3182"/>
            <a:ext cx="10409515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Caratteristiche Distintive di Python</a:t>
            </a:r>
            <a:endParaRPr lang="en-US" sz="5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096101"/>
            <a:ext cx="708779" cy="70877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9210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Paradigmi Multipli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793790" y="4772263"/>
            <a:ext cx="4111347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Riunisce programmazione procedurale, orientata agli oggetti e funzionale in un solo linguaggio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467" y="3096101"/>
            <a:ext cx="708779" cy="7087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9467" y="4159210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Librerie Integrate</a:t>
            </a:r>
            <a:endParaRPr lang="en-US" sz="2750" dirty="0"/>
          </a:p>
        </p:txBody>
      </p:sp>
      <p:sp>
        <p:nvSpPr>
          <p:cNvPr id="8" name="Text 4"/>
          <p:cNvSpPr/>
          <p:nvPr/>
        </p:nvSpPr>
        <p:spPr>
          <a:xfrm>
            <a:off x="5259467" y="4772263"/>
            <a:ext cx="4111347" cy="1814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Installazione standard con accesso a centinaia di librerie per semplificare i compiti più disparati</a:t>
            </a:r>
            <a:endParaRPr lang="en-US" sz="2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144" y="3096101"/>
            <a:ext cx="708779" cy="7087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5144" y="4159210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Community Attiva</a:t>
            </a:r>
            <a:endParaRPr lang="en-US" sz="2750" dirty="0"/>
          </a:p>
        </p:txBody>
      </p:sp>
      <p:sp>
        <p:nvSpPr>
          <p:cNvPr id="11" name="Text 6"/>
          <p:cNvSpPr/>
          <p:nvPr/>
        </p:nvSpPr>
        <p:spPr>
          <a:xfrm>
            <a:off x="9725144" y="4772263"/>
            <a:ext cx="4111347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Enorme community che arricchisce la disponibilità di materiale e fornisce supporto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98358" y="7588806"/>
            <a:ext cx="2112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14082355" y="7588806"/>
            <a:ext cx="3496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5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7650"/>
            <a:ext cx="6025039" cy="753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Ambiti di Applicazione</a:t>
            </a:r>
            <a:endParaRPr lang="en-US" sz="4700" dirty="0"/>
          </a:p>
        </p:txBody>
      </p:sp>
      <p:sp>
        <p:nvSpPr>
          <p:cNvPr id="3" name="Text 1"/>
          <p:cNvSpPr/>
          <p:nvPr/>
        </p:nvSpPr>
        <p:spPr>
          <a:xfrm>
            <a:off x="2001083" y="2846070"/>
            <a:ext cx="301251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Science e AI</a:t>
            </a:r>
            <a:endParaRPr lang="en-US" sz="2350" dirty="0"/>
          </a:p>
        </p:txBody>
      </p:sp>
      <p:sp>
        <p:nvSpPr>
          <p:cNvPr id="4" name="Text 2"/>
          <p:cNvSpPr/>
          <p:nvPr/>
        </p:nvSpPr>
        <p:spPr>
          <a:xfrm>
            <a:off x="793790" y="3367088"/>
            <a:ext cx="421981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Linguaggio di riferimento per Machine Learning e Intelligenza Artificiale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5077" y="2792135"/>
            <a:ext cx="3880128" cy="3880128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112" y="3708559"/>
            <a:ext cx="360521" cy="45065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16678" y="2432685"/>
            <a:ext cx="301251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Sviluppo Web</a:t>
            </a:r>
            <a:endParaRPr lang="en-US" sz="2350" dirty="0"/>
          </a:p>
        </p:txBody>
      </p:sp>
      <p:sp>
        <p:nvSpPr>
          <p:cNvPr id="8" name="Text 4"/>
          <p:cNvSpPr/>
          <p:nvPr/>
        </p:nvSpPr>
        <p:spPr>
          <a:xfrm>
            <a:off x="9616678" y="2953702"/>
            <a:ext cx="421993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Framework avanzati per applicazioni web moderne e scalabili</a:t>
            </a:r>
            <a:endParaRPr lang="en-US" sz="18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077" y="2792135"/>
            <a:ext cx="3880128" cy="3880128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4516" y="3215164"/>
            <a:ext cx="360521" cy="4506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37169" y="4086225"/>
            <a:ext cx="301251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Sistemi Embedded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9737169" y="4607243"/>
            <a:ext cx="409944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Linguaggio di riferimento per il microcomputer Raspberry Pi</a:t>
            </a:r>
            <a:endParaRPr lang="en-US" sz="18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077" y="2792135"/>
            <a:ext cx="3880128" cy="388012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847" y="4506754"/>
            <a:ext cx="360521" cy="45065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9616678" y="5739765"/>
            <a:ext cx="301251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Gaming</a:t>
            </a:r>
            <a:endParaRPr lang="en-US" sz="2350" dirty="0"/>
          </a:p>
        </p:txBody>
      </p:sp>
      <p:sp>
        <p:nvSpPr>
          <p:cNvPr id="16" name="Text 8"/>
          <p:cNvSpPr/>
          <p:nvPr/>
        </p:nvSpPr>
        <p:spPr>
          <a:xfrm>
            <a:off x="9616678" y="6260783"/>
            <a:ext cx="4219932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Utilizzato nello sviluppo di giochi e applicazioni interattive</a:t>
            </a:r>
            <a:endParaRPr lang="en-US" sz="18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5077" y="2792135"/>
            <a:ext cx="3880128" cy="3880128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4516" y="5798344"/>
            <a:ext cx="360521" cy="450652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2001083" y="5326380"/>
            <a:ext cx="301251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Ricerca Universitaria</a:t>
            </a:r>
            <a:endParaRPr lang="en-US" sz="2350" dirty="0"/>
          </a:p>
        </p:txBody>
      </p:sp>
      <p:sp>
        <p:nvSpPr>
          <p:cNvPr id="20" name="Text 10"/>
          <p:cNvSpPr/>
          <p:nvPr/>
        </p:nvSpPr>
        <p:spPr>
          <a:xfrm>
            <a:off x="793790" y="5847398"/>
            <a:ext cx="4219813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Framework avanzati di calcolo numerico per la ricerca scientifica</a:t>
            </a:r>
            <a:endParaRPr lang="en-US" sz="1850" dirty="0"/>
          </a:p>
        </p:txBody>
      </p:sp>
      <p:pic>
        <p:nvPicPr>
          <p:cNvPr id="2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5077" y="2792135"/>
            <a:ext cx="3880128" cy="3880128"/>
          </a:xfrm>
          <a:prstGeom prst="rect">
            <a:avLst/>
          </a:prstGeom>
        </p:spPr>
      </p:pic>
      <p:pic>
        <p:nvPicPr>
          <p:cNvPr id="2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6112" y="5304949"/>
            <a:ext cx="360521" cy="450652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198358" y="7588806"/>
            <a:ext cx="215479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24" name="Text 12"/>
          <p:cNvSpPr/>
          <p:nvPr/>
        </p:nvSpPr>
        <p:spPr>
          <a:xfrm>
            <a:off x="14040445" y="7588806"/>
            <a:ext cx="39159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" y="2819400"/>
            <a:ext cx="4716780" cy="2590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4230" y="1057751"/>
            <a:ext cx="7668339" cy="16468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L'Ambiente di Sviluppo IDLE</a:t>
            </a:r>
            <a:endParaRPr lang="en-US" sz="5150" dirty="0"/>
          </a:p>
        </p:txBody>
      </p:sp>
      <p:sp>
        <p:nvSpPr>
          <p:cNvPr id="5" name="Text 1"/>
          <p:cNvSpPr/>
          <p:nvPr/>
        </p:nvSpPr>
        <p:spPr>
          <a:xfrm>
            <a:off x="6224230" y="3099911"/>
            <a:ext cx="7668339" cy="1264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viene fornito di un proprio ambiente nativo (IDLE) dotato dell'interprete del linguaggio e della possibilità di controllare l'esecuzione del codice.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24230" y="4660821"/>
            <a:ext cx="7668339" cy="842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L'ambiente integra anche il tool PIP necessario per installare moduli aggiuntivi che estendono le potenzialità del linguaggio.</a:t>
            </a:r>
            <a:endParaRPr lang="en-US" sz="2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230" y="5800249"/>
            <a:ext cx="2971800" cy="13716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670828" y="7634049"/>
            <a:ext cx="196334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14121051" y="7634049"/>
            <a:ext cx="324922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7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1867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075" y="4149804"/>
            <a:ext cx="7586305" cy="7966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250"/>
              </a:lnSpc>
              <a:buNone/>
            </a:pPr>
            <a:r>
              <a:rPr lang="en-US" sz="50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Limitazioni e Considerazioni</a:t>
            </a:r>
            <a:endParaRPr lang="en-US" sz="5000" dirty="0"/>
          </a:p>
        </p:txBody>
      </p:sp>
      <p:sp>
        <p:nvSpPr>
          <p:cNvPr id="4" name="Shape 1"/>
          <p:cNvSpPr/>
          <p:nvPr/>
        </p:nvSpPr>
        <p:spPr>
          <a:xfrm>
            <a:off x="793075" y="5328761"/>
            <a:ext cx="6394609" cy="1937623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78468" y="5614154"/>
            <a:ext cx="3186708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Prestazioni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078468" y="6165413"/>
            <a:ext cx="5823823" cy="815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 prestazioni rispetto a linguaggi come C/C++ risultano notevolmente inferiori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7442597" y="5328761"/>
            <a:ext cx="6394728" cy="1937623"/>
          </a:xfrm>
          <a:prstGeom prst="roundRect">
            <a:avLst>
              <a:gd name="adj" fmla="val 1974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727990" y="5614154"/>
            <a:ext cx="3186708" cy="3983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Front-end Web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7727990" y="6165413"/>
            <a:ext cx="5823942" cy="8155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Linguaggi come Javascript si fanno preferire per la realizzazione della parte front-end dei servizi web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98239" y="7589401"/>
            <a:ext cx="213788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4056519" y="7589401"/>
            <a:ext cx="375642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1359"/>
            <a:ext cx="12342138" cy="885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950"/>
              </a:lnSpc>
              <a:buNone/>
            </a:pPr>
            <a:r>
              <a:rPr lang="en-US" sz="5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Struttura Fondamentale di un Programma</a:t>
            </a:r>
            <a:endParaRPr lang="en-US" sz="5550" dirty="0"/>
          </a:p>
        </p:txBody>
      </p:sp>
      <p:sp>
        <p:nvSpPr>
          <p:cNvPr id="3" name="Text 1"/>
          <p:cNvSpPr/>
          <p:nvPr/>
        </p:nvSpPr>
        <p:spPr>
          <a:xfrm>
            <a:off x="793790" y="2804279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è un linguaggio interpretato: un programma denominato interprete esegue direttamente la sequenza di istruzioni procedendo una dopo l'altra partendo dalla prima.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0266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2200" dirty="0"/>
          </a:p>
        </p:txBody>
      </p:sp>
      <p:sp>
        <p:nvSpPr>
          <p:cNvPr id="5" name="Shape 3"/>
          <p:cNvSpPr/>
          <p:nvPr/>
        </p:nvSpPr>
        <p:spPr>
          <a:xfrm>
            <a:off x="793790" y="4474012"/>
            <a:ext cx="6379607" cy="3810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691896"/>
            <a:ext cx="4241959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Nessuna Funzione Principale</a:t>
            </a:r>
            <a:endParaRPr lang="en-US" sz="2750" dirty="0"/>
          </a:p>
        </p:txBody>
      </p:sp>
      <p:sp>
        <p:nvSpPr>
          <p:cNvPr id="7" name="Text 5"/>
          <p:cNvSpPr/>
          <p:nvPr/>
        </p:nvSpPr>
        <p:spPr>
          <a:xfrm>
            <a:off x="793790" y="5304949"/>
            <a:ext cx="6379607" cy="1360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 programma Python non necessita di una funzione principale o parole chiave per individuare il punto di inizio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030266"/>
            <a:ext cx="2834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456884" y="4474012"/>
            <a:ext cx="6379726" cy="3810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0" name="Text 8"/>
          <p:cNvSpPr/>
          <p:nvPr/>
        </p:nvSpPr>
        <p:spPr>
          <a:xfrm>
            <a:off x="7456884" y="4691896"/>
            <a:ext cx="3544133" cy="4430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Esecuzione Sequenziale</a:t>
            </a:r>
            <a:endParaRPr lang="en-US" sz="2750" dirty="0"/>
          </a:p>
        </p:txBody>
      </p:sp>
      <p:sp>
        <p:nvSpPr>
          <p:cNvPr id="11" name="Text 9"/>
          <p:cNvSpPr/>
          <p:nvPr/>
        </p:nvSpPr>
        <p:spPr>
          <a:xfrm>
            <a:off x="7456884" y="5304949"/>
            <a:ext cx="6379726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L'esecuzione inizia dalla prima istruzione e procede sequenzialmente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98358" y="7588806"/>
            <a:ext cx="211288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3" name="Text 11"/>
          <p:cNvSpPr/>
          <p:nvPr/>
        </p:nvSpPr>
        <p:spPr>
          <a:xfrm>
            <a:off x="14082355" y="7588806"/>
            <a:ext cx="34968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9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2025-09-30T19:12:54Z</dcterms:created>
  <dcterms:modified xsi:type="dcterms:W3CDTF">2025-09-30T19:12:54Z</dcterms:modified>
</cp:coreProperties>
</file>